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chemeClr val="accent2"/>
                </a:highlight>
              </a:rPr>
              <a:t>Background + Role</a:t>
            </a:r>
            <a:endParaRPr/>
          </a:p>
        </p:txBody>
      </p:sp>
      <p:sp>
        <p:nvSpPr>
          <p:cNvPr id="287" name="Google Shape;2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d844f625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Trafton presenting</a:t>
            </a:r>
            <a:endParaRPr b="1"/>
          </a:p>
        </p:txBody>
      </p:sp>
      <p:sp>
        <p:nvSpPr>
          <p:cNvPr id="364" name="Google Shape;364;g22d844f625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dc4f7ac6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dc4f7ac6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Trafton presenting</a:t>
            </a:r>
            <a:endParaRPr b="1"/>
          </a:p>
        </p:txBody>
      </p:sp>
      <p:sp>
        <p:nvSpPr>
          <p:cNvPr id="370" name="Google Shape;370;g22dc4f7ac6f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ac8bf602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3ac8bf602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Trafton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briefly mention that we gathered information on their organization and revised/condensed it into an org chart that was more relevant for our purposes</a:t>
            </a:r>
            <a:endParaRPr/>
          </a:p>
        </p:txBody>
      </p:sp>
      <p:sp>
        <p:nvSpPr>
          <p:cNvPr id="446" name="Google Shape;446;g23ac8bf602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3acbe25761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3acbe25761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Andrew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way to organize all of our key mission information &amp; </a:t>
            </a:r>
            <a:r>
              <a:rPr lang="en-US"/>
              <a:t>goals as they</a:t>
            </a:r>
            <a:r>
              <a:rPr lang="en-US"/>
              <a:t> evolve over time through the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Barren and broad beneficiaries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this looks like a lot, it’s actually pretty vague overall. You’ll see that after we gained more information and a better understanding, we were really able to hone in on some of the more important parts of our mission.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value propo</a:t>
            </a:r>
            <a:r>
              <a:rPr lang="en-US"/>
              <a:t>sitions (gains for the beneficiaries), buy-in and beneficiaries as they were the most significant categories and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How these changed from what we had initially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value propositions were initially focusing on building a brand new dashboard to fit the needs of FM. We later shifted away from these value propositions as we discovered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“Here was our </a:t>
            </a:r>
            <a:r>
              <a:rPr lang="en-US"/>
              <a:t>original</a:t>
            </a:r>
            <a:r>
              <a:rPr lang="en-US"/>
              <a:t> idea”</a:t>
            </a:r>
            <a:endParaRPr/>
          </a:p>
        </p:txBody>
      </p:sp>
      <p:sp>
        <p:nvSpPr>
          <p:cNvPr id="460" name="Google Shape;460;g23acbe25761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e9ca3e909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e9ca3e909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Andrew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value propositions, buy-in and beneficiaries as they were the most significant categories and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How these changed from what we had initially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value propositions were initially focusing on building a brand new dashboard to fit the needs of FM. We later shifted away from these value propositions as we discovered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budget encompasses the key activities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Mission achieved when our MVP is successfully deployed and allows the higher ups to make more well informed decisions and carry out missions efficiently with less missions stoppage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“Here was final idea”</a:t>
            </a:r>
            <a:endParaRPr/>
          </a:p>
        </p:txBody>
      </p:sp>
      <p:sp>
        <p:nvSpPr>
          <p:cNvPr id="467" name="Google Shape;467;g21e9ca3e909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acbe81b6b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3acbe81b6b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Matt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Leads directly into the next slide</a:t>
            </a:r>
            <a:endParaRPr b="1"/>
          </a:p>
        </p:txBody>
      </p:sp>
      <p:sp>
        <p:nvSpPr>
          <p:cNvPr id="474" name="Google Shape;474;g23acbe81b6b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3acbe25761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3acbe25761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Matt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MENTION THAT WE DID NOT EVEN HAVE ANY DIAGRAMS/SOLUTIONS YET</a:t>
            </a:r>
            <a:endParaRPr b="1"/>
          </a:p>
        </p:txBody>
      </p:sp>
      <p:sp>
        <p:nvSpPr>
          <p:cNvPr id="481" name="Google Shape;481;g23acbe25761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e9ca3e909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e9ca3e909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Seamus presenting</a:t>
            </a:r>
            <a:endParaRPr b="1"/>
          </a:p>
        </p:txBody>
      </p:sp>
      <p:sp>
        <p:nvSpPr>
          <p:cNvPr id="489" name="Google Shape;489;g21e9ca3e909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e9ca3e90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1e9ca3e90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Seamus Presenting</a:t>
            </a:r>
            <a:endParaRPr b="1"/>
          </a:p>
        </p:txBody>
      </p:sp>
      <p:sp>
        <p:nvSpPr>
          <p:cNvPr id="497" name="Google Shape;497;g21e9ca3e90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acbe81b6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3acbe81b6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Christie presenting</a:t>
            </a:r>
            <a:endParaRPr/>
          </a:p>
        </p:txBody>
      </p:sp>
      <p:sp>
        <p:nvSpPr>
          <p:cNvPr id="301" name="Google Shape;301;g23acbe81b6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dc4f7ac6f_4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dc4f7ac6f_4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Seamus and Matt</a:t>
            </a:r>
            <a:endParaRPr b="1"/>
          </a:p>
        </p:txBody>
      </p:sp>
      <p:sp>
        <p:nvSpPr>
          <p:cNvPr id="526" name="Google Shape;526;g22dc4f7ac6f_4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dc4f7ac6f_4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2dc4f7ac6f_4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Trafton presenting</a:t>
            </a:r>
            <a:endParaRPr b="1"/>
          </a:p>
        </p:txBody>
      </p:sp>
      <p:sp>
        <p:nvSpPr>
          <p:cNvPr id="564" name="Google Shape;564;g22dc4f7ac6f_4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3acbe2576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3acbe2576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Seamus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350th SWW already has a dashboard that does all of the things they want done</a:t>
            </a:r>
            <a:r>
              <a:rPr lang="en-US"/>
              <a:t> -&gt; </a:t>
            </a:r>
            <a:r>
              <a:rPr lang="en-US"/>
              <a:t>The 350th SWW already </a:t>
            </a:r>
            <a:r>
              <a:rPr lang="en-US">
                <a:highlight>
                  <a:srgbClr val="00FF00"/>
                </a:highlight>
              </a:rPr>
              <a:t>has the capability to solve most of the FM’s wants but isn’t a user friendly experience</a:t>
            </a:r>
            <a:endParaRPr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Knowing this we still tried to make a simple dashboard visual to show hypothetically what a new one would look like -&gt; </a:t>
            </a:r>
            <a:r>
              <a:rPr lang="en-US"/>
              <a:t>Knowing this we still tried to make a simple dashboard visual to show hypothetically what a new </a:t>
            </a:r>
            <a:r>
              <a:rPr lang="en-US">
                <a:highlight>
                  <a:srgbClr val="00FF00"/>
                </a:highlight>
              </a:rPr>
              <a:t>more friendly user experience</a:t>
            </a:r>
            <a:r>
              <a:rPr lang="en-US"/>
              <a:t> one would look like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made a visual to show the 350th SWW what a switch to Microsoft Teams for collaboration entails and the process of switching over</a:t>
            </a:r>
            <a:r>
              <a:rPr lang="en-US"/>
              <a:t> -&gt; </a:t>
            </a:r>
            <a:r>
              <a:rPr lang="en-US"/>
              <a:t>We made a visual to show the 350th SWW what a switch to Microsoft Teams for collaboration entails and </a:t>
            </a:r>
            <a:r>
              <a:rPr lang="en-US">
                <a:highlight>
                  <a:srgbClr val="00FF00"/>
                </a:highlight>
              </a:rPr>
              <a:t>what the new data pipeline process would look like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570" name="Google Shape;570;g23acbe25761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ad0e3b60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ad0e3b60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Christie</a:t>
            </a:r>
            <a:r>
              <a:rPr b="1" lang="en-US"/>
              <a:t>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After initial interviews and research, we were able to get familiar with the general FM system and possible solutions &amp; roadblocks we may encounter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found that there seemed to be a solution that was already in use - A Power BI dashboard created and maintained by Kermitt Francis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eventually came to the conclusion that, while this dashboard did have much of the requested data/solutions, the ACC Dashboard was unintuitive, contracted to a single entity, and would require higher access levels for us to work with as well as the creation of a more extensive and specific training program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At this point we decided to forgo the training program angle and do our best with the permissions we have to create a mock-dashboard and live collaboration site to show how much time and money could be saved through a simple implementation of Teams-Integrated PowerBI and PowerApps through Sharepoint</a:t>
            </a:r>
            <a:endParaRPr/>
          </a:p>
        </p:txBody>
      </p:sp>
      <p:sp>
        <p:nvSpPr>
          <p:cNvPr id="309" name="Google Shape;309;g23ad0e3b60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ad0e3b603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3ad0e3b603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Trafton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In-Person Interview: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Elaine Boothby (Family member)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15+ year FM/Sales worker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Gave further insight into the world of FM</a:t>
            </a:r>
            <a:endParaRPr/>
          </a:p>
        </p:txBody>
      </p:sp>
      <p:sp>
        <p:nvSpPr>
          <p:cNvPr id="317" name="Google Shape;317;g23ad0e3b603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acbe2576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3acbe2576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325" name="Google Shape;325;g23acbe2576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acbe81b6b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acbe81b6b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Andrew</a:t>
            </a:r>
            <a:r>
              <a:rPr b="1" lang="en-US"/>
              <a:t>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They wanted a new Dashboard to fit the specific needs of each section of the 350 SWW’s FM Team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they currently use and what they need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They struggled with collaboration (spreadsheets), so we want to provide them with a more efficient and user-friendly way to work together in real-time on crucial and time-sensitive financial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Mr. Orpilla has supported us a lot; he has been a great resource for information on the systems that the SWW uses (CRIS and DEAMS, the dashboard they primarily use is </a:t>
            </a:r>
            <a:r>
              <a:rPr lang="en-US"/>
              <a:t>overseen</a:t>
            </a:r>
            <a:r>
              <a:rPr lang="en-US"/>
              <a:t> by TekSouth</a:t>
            </a:r>
            <a:r>
              <a:rPr lang="en-US"/>
              <a:t>) </a:t>
            </a:r>
            <a:r>
              <a:rPr lang="en-US"/>
              <a:t>and how/where available data &amp; systems could be used in our solution</a:t>
            </a:r>
            <a:endParaRPr/>
          </a:p>
        </p:txBody>
      </p:sp>
      <p:sp>
        <p:nvSpPr>
          <p:cNvPr id="332" name="Google Shape;332;g23acbe81b6b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acbe81b6b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acbe81b6b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Andrew</a:t>
            </a:r>
            <a:r>
              <a:rPr b="1" lang="en-US"/>
              <a:t>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dashboard solution isn’t exclusive to just the air force FM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key features that can be universal to any organization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time collaboration: save time and resources. No time wasted on sending documents back and forth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User-based access controls: no need to to give/receive permissions every time an individual user needs to access or change something</a:t>
            </a:r>
            <a:endParaRPr/>
          </a:p>
        </p:txBody>
      </p:sp>
      <p:sp>
        <p:nvSpPr>
          <p:cNvPr id="339" name="Google Shape;339;g23acbe81b6b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acbe81b6b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3acbe81b6b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Christie</a:t>
            </a:r>
            <a:r>
              <a:rPr b="1" lang="en-US"/>
              <a:t>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Frustration: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Stakeholders</a:t>
            </a:r>
            <a:r>
              <a:rPr lang="en-US"/>
              <a:t> including the financial </a:t>
            </a:r>
            <a:r>
              <a:rPr lang="en-US"/>
              <a:t>management</a:t>
            </a:r>
            <a:r>
              <a:rPr lang="en-US"/>
              <a:t> team and resource advisors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9900"/>
                </a:highlight>
              </a:rPr>
              <a:t>“Late swap to new Problem (Data-&gt;Cash)” - we swapped to cashdash from data dash about a month into the class so we started behind schedule</a:t>
            </a:r>
            <a:endParaRPr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lang="en-US">
                <a:highlight>
                  <a:srgbClr val="FF9900"/>
                </a:highlight>
              </a:rPr>
              <a:t>Spoke to FM wing members including and the resource advisors about DoD practices and behavior</a:t>
            </a:r>
            <a:r>
              <a:rPr lang="en-US"/>
              <a:t>” - </a:t>
            </a:r>
            <a:r>
              <a:rPr lang="en-US">
                <a:highlight>
                  <a:srgbClr val="FF0000"/>
                </a:highlight>
              </a:rPr>
              <a:t>can you be more specific? what practices &amp; behavior did we learn? why did that help?</a:t>
            </a:r>
            <a:endParaRPr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Gained insight into the various roadblocks and setbacks experienced using the current dashboard such as miscommunications that result in </a:t>
            </a:r>
            <a:r>
              <a:rPr lang="en-US"/>
              <a:t>inaccurate</a:t>
            </a:r>
            <a:r>
              <a:rPr lang="en-US"/>
              <a:t> or outdated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Insight: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instance, Kermitt Francis </a:t>
            </a:r>
            <a:r>
              <a:rPr lang="en-US"/>
              <a:t>enlightened</a:t>
            </a:r>
            <a:r>
              <a:rPr lang="en-US"/>
              <a:t> us that the solutions we were seeking are already integrated into Microsoft tools. </a:t>
            </a:r>
            <a:endParaRPr/>
          </a:p>
        </p:txBody>
      </p:sp>
      <p:sp>
        <p:nvSpPr>
          <p:cNvPr id="347" name="Google Shape;347;g23acbe81b6b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acbe81b6b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acbe81b6b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Christie presenting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found from speaking with the RAs that they would love the implementation of a more user friendly way to collaborate in real time. Later we go more in depth on the time/money saving estimates with our solution.RA Elizabeth Raley had used Microsoft Teams for cloud collaboration at their previous wing and it worked great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3acbe81b6b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1154956" y="4800587"/>
            <a:ext cx="8825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/>
          <p:nvPr>
            <p:ph idx="2" type="pic"/>
          </p:nvPr>
        </p:nvSpPr>
        <p:spPr>
          <a:xfrm>
            <a:off x="1154955" y="685800"/>
            <a:ext cx="8825700" cy="36408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154956" y="5367325"/>
            <a:ext cx="8825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1154954" y="1447800"/>
            <a:ext cx="88257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1154954" y="3657600"/>
            <a:ext cx="88257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1574801" y="1447800"/>
            <a:ext cx="79992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1930400" y="3771174"/>
            <a:ext cx="7279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13"/>
          <p:cNvSpPr txBox="1"/>
          <p:nvPr>
            <p:ph idx="2" type="body"/>
          </p:nvPr>
        </p:nvSpPr>
        <p:spPr>
          <a:xfrm>
            <a:off x="1154954" y="4350657"/>
            <a:ext cx="88257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1154954" y="3124201"/>
            <a:ext cx="88257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1154954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632947" y="1981200"/>
            <a:ext cx="2946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652463" y="2667000"/>
            <a:ext cx="29274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3883659" y="1981200"/>
            <a:ext cx="2936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15"/>
          <p:cNvSpPr txBox="1"/>
          <p:nvPr>
            <p:ph idx="4" type="body"/>
          </p:nvPr>
        </p:nvSpPr>
        <p:spPr>
          <a:xfrm>
            <a:off x="3873106" y="2667000"/>
            <a:ext cx="29469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15"/>
          <p:cNvSpPr txBox="1"/>
          <p:nvPr>
            <p:ph idx="5" type="body"/>
          </p:nvPr>
        </p:nvSpPr>
        <p:spPr>
          <a:xfrm>
            <a:off x="7124700" y="1981200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15"/>
          <p:cNvSpPr txBox="1"/>
          <p:nvPr>
            <p:ph idx="6" type="body"/>
          </p:nvPr>
        </p:nvSpPr>
        <p:spPr>
          <a:xfrm>
            <a:off x="7124700" y="2667000"/>
            <a:ext cx="29322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5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52463" y="4250949"/>
            <a:ext cx="2940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16"/>
          <p:cNvSpPr/>
          <p:nvPr>
            <p:ph idx="2" type="pic"/>
          </p:nvPr>
        </p:nvSpPr>
        <p:spPr>
          <a:xfrm>
            <a:off x="652463" y="2209800"/>
            <a:ext cx="294000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23" name="Google Shape;123;p16"/>
          <p:cNvSpPr txBox="1"/>
          <p:nvPr>
            <p:ph idx="3" type="body"/>
          </p:nvPr>
        </p:nvSpPr>
        <p:spPr>
          <a:xfrm>
            <a:off x="652463" y="4827211"/>
            <a:ext cx="2940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3889375" y="4250949"/>
            <a:ext cx="2930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16"/>
          <p:cNvSpPr/>
          <p:nvPr>
            <p:ph idx="5" type="pic"/>
          </p:nvPr>
        </p:nvSpPr>
        <p:spPr>
          <a:xfrm>
            <a:off x="3889374" y="2209800"/>
            <a:ext cx="293040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26" name="Google Shape;126;p16"/>
          <p:cNvSpPr txBox="1"/>
          <p:nvPr>
            <p:ph idx="6" type="body"/>
          </p:nvPr>
        </p:nvSpPr>
        <p:spPr>
          <a:xfrm>
            <a:off x="3888022" y="4827210"/>
            <a:ext cx="2934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16"/>
          <p:cNvSpPr txBox="1"/>
          <p:nvPr>
            <p:ph idx="7" type="body"/>
          </p:nvPr>
        </p:nvSpPr>
        <p:spPr>
          <a:xfrm>
            <a:off x="7124700" y="4250949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16"/>
          <p:cNvSpPr/>
          <p:nvPr>
            <p:ph idx="8" type="pic"/>
          </p:nvPr>
        </p:nvSpPr>
        <p:spPr>
          <a:xfrm>
            <a:off x="7124699" y="2209800"/>
            <a:ext cx="293220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29" name="Google Shape;129;p16"/>
          <p:cNvSpPr txBox="1"/>
          <p:nvPr>
            <p:ph idx="9" type="body"/>
          </p:nvPr>
        </p:nvSpPr>
        <p:spPr>
          <a:xfrm>
            <a:off x="7124575" y="4827208"/>
            <a:ext cx="29361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6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 rot="5400000">
            <a:off x="3478803" y="-322632"/>
            <a:ext cx="4195500" cy="89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 rot="5400000">
            <a:off x="6267513" y="2466913"/>
            <a:ext cx="5826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 rot="5400000">
            <a:off x="1679612" y="-139786"/>
            <a:ext cx="5368800" cy="7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ctrTitle"/>
          </p:nvPr>
        </p:nvSpPr>
        <p:spPr>
          <a:xfrm>
            <a:off x="1154955" y="1447800"/>
            <a:ext cx="88257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1" type="subTitle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ctrTitle"/>
          </p:nvPr>
        </p:nvSpPr>
        <p:spPr>
          <a:xfrm>
            <a:off x="1154955" y="1447800"/>
            <a:ext cx="88257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1154956" y="2861733"/>
            <a:ext cx="8825700" cy="19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1154955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2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1103312" y="2060575"/>
            <a:ext cx="43962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80" name="Google Shape;180;p23"/>
          <p:cNvSpPr txBox="1"/>
          <p:nvPr>
            <p:ph idx="2" type="body"/>
          </p:nvPr>
        </p:nvSpPr>
        <p:spPr>
          <a:xfrm>
            <a:off x="5654493" y="2056092"/>
            <a:ext cx="43962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81" name="Google Shape;181;p23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1103313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7" name="Google Shape;187;p24"/>
          <p:cNvSpPr txBox="1"/>
          <p:nvPr>
            <p:ph idx="2" type="body"/>
          </p:nvPr>
        </p:nvSpPr>
        <p:spPr>
          <a:xfrm>
            <a:off x="1103312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88" name="Google Shape;188;p24"/>
          <p:cNvSpPr txBox="1"/>
          <p:nvPr>
            <p:ph idx="3" type="body"/>
          </p:nvPr>
        </p:nvSpPr>
        <p:spPr>
          <a:xfrm>
            <a:off x="5654495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89" name="Google Shape;189;p24"/>
          <p:cNvSpPr txBox="1"/>
          <p:nvPr>
            <p:ph idx="4" type="body"/>
          </p:nvPr>
        </p:nvSpPr>
        <p:spPr>
          <a:xfrm>
            <a:off x="5654495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90" name="Google Shape;190;p24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91" name="Google Shape;191;p24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1154953" y="1447800"/>
            <a:ext cx="3401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4784616" y="1447800"/>
            <a:ext cx="5196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205" name="Google Shape;205;p27"/>
          <p:cNvSpPr txBox="1"/>
          <p:nvPr>
            <p:ph idx="2" type="body"/>
          </p:nvPr>
        </p:nvSpPr>
        <p:spPr>
          <a:xfrm>
            <a:off x="1154953" y="3129280"/>
            <a:ext cx="34011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6" name="Google Shape;206;p27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153907" y="1854192"/>
            <a:ext cx="50928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8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0"/>
              </a:srgbClr>
            </a:outerShdw>
          </a:effectLst>
        </p:spPr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1154954" y="3657600"/>
            <a:ext cx="5085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3" name="Google Shape;213;p28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1154956" y="4800587"/>
            <a:ext cx="8825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/>
          <p:nvPr>
            <p:ph idx="2" type="pic"/>
          </p:nvPr>
        </p:nvSpPr>
        <p:spPr>
          <a:xfrm>
            <a:off x="1154955" y="685800"/>
            <a:ext cx="8825700" cy="36408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0"/>
              </a:srgbClr>
            </a:outerShdw>
          </a:effectLst>
        </p:spPr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1154956" y="5367325"/>
            <a:ext cx="8825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0" name="Google Shape;220;p29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1154954" y="1447800"/>
            <a:ext cx="88257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1154954" y="3657600"/>
            <a:ext cx="88257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6" name="Google Shape;226;p30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1574801" y="1447800"/>
            <a:ext cx="7999200" cy="23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1930400" y="3771174"/>
            <a:ext cx="7279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32" name="Google Shape;232;p31"/>
          <p:cNvSpPr txBox="1"/>
          <p:nvPr>
            <p:ph idx="2" type="body"/>
          </p:nvPr>
        </p:nvSpPr>
        <p:spPr>
          <a:xfrm>
            <a:off x="1154954" y="4350657"/>
            <a:ext cx="88257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33" name="Google Shape;233;p31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34" name="Google Shape;234;p31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898295" y="971253"/>
            <a:ext cx="8019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2200"/>
              <a:buFont typeface="Arial"/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9330490" y="2613787"/>
            <a:ext cx="8019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2200"/>
              <a:buFont typeface="Arial"/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1154956" y="2861733"/>
            <a:ext cx="8825700" cy="19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1154955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1154954" y="3124201"/>
            <a:ext cx="88257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1154954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32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632947" y="1981200"/>
            <a:ext cx="2946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7" name="Google Shape;247;p33"/>
          <p:cNvSpPr txBox="1"/>
          <p:nvPr>
            <p:ph idx="2" type="body"/>
          </p:nvPr>
        </p:nvSpPr>
        <p:spPr>
          <a:xfrm>
            <a:off x="652463" y="2667000"/>
            <a:ext cx="29274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48" name="Google Shape;248;p33"/>
          <p:cNvSpPr txBox="1"/>
          <p:nvPr>
            <p:ph idx="3" type="body"/>
          </p:nvPr>
        </p:nvSpPr>
        <p:spPr>
          <a:xfrm>
            <a:off x="3883659" y="1981200"/>
            <a:ext cx="2936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9" name="Google Shape;249;p33"/>
          <p:cNvSpPr txBox="1"/>
          <p:nvPr>
            <p:ph idx="4" type="body"/>
          </p:nvPr>
        </p:nvSpPr>
        <p:spPr>
          <a:xfrm>
            <a:off x="3873106" y="2667000"/>
            <a:ext cx="29469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50" name="Google Shape;250;p33"/>
          <p:cNvSpPr txBox="1"/>
          <p:nvPr>
            <p:ph idx="5" type="body"/>
          </p:nvPr>
        </p:nvSpPr>
        <p:spPr>
          <a:xfrm>
            <a:off x="7124700" y="1981200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51" name="Google Shape;251;p33"/>
          <p:cNvSpPr txBox="1"/>
          <p:nvPr>
            <p:ph idx="6" type="body"/>
          </p:nvPr>
        </p:nvSpPr>
        <p:spPr>
          <a:xfrm>
            <a:off x="7124700" y="2667000"/>
            <a:ext cx="29322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52" name="Google Shape;252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33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33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55" name="Google Shape;255;p33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652463" y="4250949"/>
            <a:ext cx="2940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60" name="Google Shape;260;p34"/>
          <p:cNvSpPr/>
          <p:nvPr>
            <p:ph idx="2" type="pic"/>
          </p:nvPr>
        </p:nvSpPr>
        <p:spPr>
          <a:xfrm>
            <a:off x="652463" y="2209800"/>
            <a:ext cx="294000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0"/>
              </a:srgbClr>
            </a:outerShdw>
          </a:effectLst>
        </p:spPr>
      </p:sp>
      <p:sp>
        <p:nvSpPr>
          <p:cNvPr id="261" name="Google Shape;261;p34"/>
          <p:cNvSpPr txBox="1"/>
          <p:nvPr>
            <p:ph idx="3" type="body"/>
          </p:nvPr>
        </p:nvSpPr>
        <p:spPr>
          <a:xfrm>
            <a:off x="652463" y="4827211"/>
            <a:ext cx="2940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62" name="Google Shape;262;p34"/>
          <p:cNvSpPr txBox="1"/>
          <p:nvPr>
            <p:ph idx="4" type="body"/>
          </p:nvPr>
        </p:nvSpPr>
        <p:spPr>
          <a:xfrm>
            <a:off x="3889375" y="4250949"/>
            <a:ext cx="2930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63" name="Google Shape;263;p34"/>
          <p:cNvSpPr/>
          <p:nvPr>
            <p:ph idx="5" type="pic"/>
          </p:nvPr>
        </p:nvSpPr>
        <p:spPr>
          <a:xfrm>
            <a:off x="3889374" y="2209800"/>
            <a:ext cx="293040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0"/>
              </a:srgbClr>
            </a:outerShdw>
          </a:effectLst>
        </p:spPr>
      </p:sp>
      <p:sp>
        <p:nvSpPr>
          <p:cNvPr id="264" name="Google Shape;264;p34"/>
          <p:cNvSpPr txBox="1"/>
          <p:nvPr>
            <p:ph idx="6" type="body"/>
          </p:nvPr>
        </p:nvSpPr>
        <p:spPr>
          <a:xfrm>
            <a:off x="3888022" y="4827210"/>
            <a:ext cx="2934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65" name="Google Shape;265;p34"/>
          <p:cNvSpPr txBox="1"/>
          <p:nvPr>
            <p:ph idx="7" type="body"/>
          </p:nvPr>
        </p:nvSpPr>
        <p:spPr>
          <a:xfrm>
            <a:off x="7124700" y="4250949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66" name="Google Shape;266;p34"/>
          <p:cNvSpPr/>
          <p:nvPr>
            <p:ph idx="8" type="pic"/>
          </p:nvPr>
        </p:nvSpPr>
        <p:spPr>
          <a:xfrm>
            <a:off x="7124699" y="2209800"/>
            <a:ext cx="293220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0"/>
              </a:srgbClr>
            </a:outerShdw>
          </a:effectLst>
        </p:spPr>
      </p:sp>
      <p:sp>
        <p:nvSpPr>
          <p:cNvPr id="267" name="Google Shape;267;p34"/>
          <p:cNvSpPr txBox="1"/>
          <p:nvPr>
            <p:ph idx="9" type="body"/>
          </p:nvPr>
        </p:nvSpPr>
        <p:spPr>
          <a:xfrm>
            <a:off x="7124575" y="4827208"/>
            <a:ext cx="29361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68" name="Google Shape;268;p3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34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34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71" name="Google Shape;271;p34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 rot="5400000">
            <a:off x="3478803" y="-322632"/>
            <a:ext cx="4195500" cy="89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 rot="5400000">
            <a:off x="6267513" y="2466913"/>
            <a:ext cx="5826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6"/>
          <p:cNvSpPr txBox="1"/>
          <p:nvPr>
            <p:ph idx="1" type="body"/>
          </p:nvPr>
        </p:nvSpPr>
        <p:spPr>
          <a:xfrm rot="5400000">
            <a:off x="1679613" y="-139786"/>
            <a:ext cx="5368800" cy="7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82" name="Google Shape;282;p36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103312" y="2060575"/>
            <a:ext cx="43962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5654493" y="2056092"/>
            <a:ext cx="43962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3" name="Google Shape;43;p5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1103313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1103312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0" name="Google Shape;50;p6"/>
          <p:cNvSpPr txBox="1"/>
          <p:nvPr>
            <p:ph idx="3" type="body"/>
          </p:nvPr>
        </p:nvSpPr>
        <p:spPr>
          <a:xfrm>
            <a:off x="5654495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4" type="body"/>
          </p:nvPr>
        </p:nvSpPr>
        <p:spPr>
          <a:xfrm>
            <a:off x="5654495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rtl="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1154953" y="1447800"/>
            <a:ext cx="3401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784616" y="1447800"/>
            <a:ext cx="5196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1154953" y="3129280"/>
            <a:ext cx="34011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1153907" y="1854192"/>
            <a:ext cx="50928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1154954" y="3657600"/>
            <a:ext cx="5085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rtl="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rtl="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rtl="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3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3614" r="0" t="0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35641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5">
            <a:alphaModFix/>
          </a:blip>
          <a:srcRect b="23318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2">
            <a:alphaModFix/>
          </a:blip>
          <a:srcRect b="0" l="3614" r="0" t="0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35641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28810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b="23318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10" type="dt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1" type="ftr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7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tock exchange numbers" id="295" name="Google Shape;295;p37"/>
          <p:cNvPicPr preferRelativeResize="0"/>
          <p:nvPr/>
        </p:nvPicPr>
        <p:blipFill rotWithShape="1">
          <a:blip r:embed="rId8">
            <a:alphaModFix/>
          </a:blip>
          <a:srcRect b="20047" l="0" r="-1" t="18262"/>
          <a:stretch/>
        </p:blipFill>
        <p:spPr>
          <a:xfrm>
            <a:off x="1" y="-5"/>
            <a:ext cx="12191695" cy="5020241"/>
          </a:xfrm>
          <a:custGeom>
            <a:rect b="b" l="l" r="r" t="t"/>
            <a:pathLst>
              <a:path extrusionOk="0" h="5020241" w="12191695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6" name="Google Shape;296;p37"/>
          <p:cNvSpPr/>
          <p:nvPr/>
        </p:nvSpPr>
        <p:spPr>
          <a:xfrm>
            <a:off x="0" y="4055533"/>
            <a:ext cx="12192000" cy="2802467"/>
          </a:xfrm>
          <a:custGeom>
            <a:rect b="b" l="l" r="r" t="t"/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7"/>
          <p:cNvSpPr txBox="1"/>
          <p:nvPr>
            <p:ph type="title"/>
          </p:nvPr>
        </p:nvSpPr>
        <p:spPr>
          <a:xfrm>
            <a:off x="636916" y="4607824"/>
            <a:ext cx="10791496" cy="2088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ct val="100000"/>
              <a:buFont typeface="Century Gothic"/>
              <a:buNone/>
            </a:pPr>
            <a:r>
              <a:rPr lang="en-US" sz="4800">
                <a:solidFill>
                  <a:srgbClr val="EBEBEB"/>
                </a:solidFill>
              </a:rPr>
              <a:t>Cash Dash – Final Presentation</a:t>
            </a:r>
            <a:br>
              <a:rPr lang="en-US" sz="4800">
                <a:solidFill>
                  <a:srgbClr val="EBEBEB"/>
                </a:solidFill>
              </a:rPr>
            </a:br>
            <a:br>
              <a:rPr lang="en-US" sz="1800">
                <a:solidFill>
                  <a:srgbClr val="EBEBEB"/>
                </a:solidFill>
              </a:rPr>
            </a:br>
            <a:r>
              <a:rPr lang="en-US" sz="2000">
                <a:solidFill>
                  <a:srgbClr val="EFD37E"/>
                </a:solidFill>
              </a:rPr>
              <a:t>Presented By: </a:t>
            </a:r>
            <a:br>
              <a:rPr lang="en-US" sz="2000">
                <a:solidFill>
                  <a:srgbClr val="EBEBEB"/>
                </a:solidFill>
              </a:rPr>
            </a:br>
            <a:r>
              <a:rPr lang="en-US" sz="2000">
                <a:solidFill>
                  <a:srgbClr val="EBEBEB"/>
                </a:solidFill>
              </a:rPr>
              <a:t>Trafton Boothby, Christie Djidjev, Andrew Bell, Matthew Chesser, Seamus O’Meara</a:t>
            </a:r>
            <a:br>
              <a:rPr lang="en-US" sz="2000">
                <a:solidFill>
                  <a:srgbClr val="EBEBEB"/>
                </a:solidFill>
              </a:rPr>
            </a:br>
            <a:br>
              <a:rPr lang="en-US" sz="2000">
                <a:solidFill>
                  <a:srgbClr val="EBEBEB"/>
                </a:solidFill>
              </a:rPr>
            </a:br>
            <a:r>
              <a:rPr lang="en-US" sz="1600">
                <a:solidFill>
                  <a:srgbClr val="EBEBEB"/>
                </a:solidFill>
              </a:rPr>
              <a:t>Date: 4/27/2023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421876" y="2425363"/>
            <a:ext cx="11348100" cy="20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lang="en-US" sz="6000"/>
              <a:t>Workflow Comparison Chart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lang="en-US" sz="6000">
                <a:solidFill>
                  <a:srgbClr val="FF0000"/>
                </a:solidFill>
              </a:rPr>
              <a:t>Current</a:t>
            </a:r>
            <a:r>
              <a:rPr lang="en-US" sz="6000"/>
              <a:t> vs. </a:t>
            </a:r>
            <a:r>
              <a:rPr lang="en-US" sz="6000">
                <a:solidFill>
                  <a:srgbClr val="00FF00"/>
                </a:solidFill>
              </a:rPr>
              <a:t>Revised</a:t>
            </a:r>
            <a:endParaRPr sz="6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F8086"/>
            </a:gs>
            <a:gs pos="100000">
              <a:srgbClr val="0F2223"/>
            </a:gs>
          </a:gsLst>
          <a:lin ang="5400012" scaled="0"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47"/>
          <p:cNvGrpSpPr/>
          <p:nvPr/>
        </p:nvGrpSpPr>
        <p:grpSpPr>
          <a:xfrm>
            <a:off x="2338674" y="665227"/>
            <a:ext cx="3102903" cy="806251"/>
            <a:chOff x="308838" y="1242975"/>
            <a:chExt cx="3558375" cy="924600"/>
          </a:xfrm>
        </p:grpSpPr>
        <p:cxnSp>
          <p:nvCxnSpPr>
            <p:cNvPr id="373" name="Google Shape;373;p47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74" name="Google Shape;374;p47"/>
            <p:cNvSpPr txBox="1"/>
            <p:nvPr/>
          </p:nvSpPr>
          <p:spPr>
            <a:xfrm>
              <a:off x="30883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Pull &amp; Upload Data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" name="Google Shape;375;p47"/>
          <p:cNvGrpSpPr/>
          <p:nvPr/>
        </p:nvGrpSpPr>
        <p:grpSpPr>
          <a:xfrm>
            <a:off x="2338674" y="1888774"/>
            <a:ext cx="2845423" cy="806251"/>
            <a:chOff x="308838" y="2646125"/>
            <a:chExt cx="3263100" cy="924600"/>
          </a:xfrm>
        </p:grpSpPr>
        <p:cxnSp>
          <p:nvCxnSpPr>
            <p:cNvPr id="376" name="Google Shape;376;p47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77" name="Google Shape;377;p47"/>
            <p:cNvSpPr txBox="1"/>
            <p:nvPr/>
          </p:nvSpPr>
          <p:spPr>
            <a:xfrm>
              <a:off x="308838" y="26461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RAs Filter/Update Spreadsheets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" name="Google Shape;378;p47"/>
          <p:cNvGrpSpPr/>
          <p:nvPr/>
        </p:nvGrpSpPr>
        <p:grpSpPr>
          <a:xfrm>
            <a:off x="6130915" y="2538915"/>
            <a:ext cx="3629918" cy="806251"/>
            <a:chOff x="4657738" y="3391700"/>
            <a:chExt cx="4162750" cy="924600"/>
          </a:xfrm>
        </p:grpSpPr>
        <p:cxnSp>
          <p:nvCxnSpPr>
            <p:cNvPr id="379" name="Google Shape;379;p47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80" name="Google Shape;380;p47"/>
            <p:cNvSpPr txBox="1"/>
            <p:nvPr/>
          </p:nvSpPr>
          <p:spPr>
            <a:xfrm>
              <a:off x="6696488" y="33917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Re-Upload to LCMP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1" name="Google Shape;381;p47"/>
          <p:cNvGrpSpPr/>
          <p:nvPr/>
        </p:nvGrpSpPr>
        <p:grpSpPr>
          <a:xfrm>
            <a:off x="6612346" y="665227"/>
            <a:ext cx="3148487" cy="806251"/>
            <a:chOff x="5209838" y="1242975"/>
            <a:chExt cx="3610650" cy="924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669648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Finalized &amp; Re-Uploaded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83" name="Google Shape;383;p47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84" name="Google Shape;384;p47"/>
          <p:cNvGrpSpPr/>
          <p:nvPr/>
        </p:nvGrpSpPr>
        <p:grpSpPr>
          <a:xfrm>
            <a:off x="6961538" y="1598594"/>
            <a:ext cx="2799294" cy="806251"/>
            <a:chOff x="5610288" y="2313350"/>
            <a:chExt cx="3210200" cy="924600"/>
          </a:xfrm>
        </p:grpSpPr>
        <p:cxnSp>
          <p:nvCxnSpPr>
            <p:cNvPr id="385" name="Google Shape;385;p47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86" name="Google Shape;386;p47"/>
            <p:cNvSpPr txBox="1"/>
            <p:nvPr/>
          </p:nvSpPr>
          <p:spPr>
            <a:xfrm>
              <a:off x="6696488" y="231335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Analyst Download &amp; Review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7" name="Google Shape;387;p47"/>
          <p:cNvGrpSpPr/>
          <p:nvPr/>
        </p:nvGrpSpPr>
        <p:grpSpPr>
          <a:xfrm>
            <a:off x="4337646" y="152405"/>
            <a:ext cx="3420158" cy="3414275"/>
            <a:chOff x="2610905" y="610653"/>
            <a:chExt cx="3922200" cy="3922200"/>
          </a:xfrm>
        </p:grpSpPr>
        <p:sp>
          <p:nvSpPr>
            <p:cNvPr id="388" name="Google Shape;388;p47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7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47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47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47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47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8" name="Google Shape;408;p47"/>
          <p:cNvGrpSpPr/>
          <p:nvPr/>
        </p:nvGrpSpPr>
        <p:grpSpPr>
          <a:xfrm>
            <a:off x="2354769" y="4623272"/>
            <a:ext cx="2605250" cy="1138160"/>
            <a:chOff x="323513" y="1986800"/>
            <a:chExt cx="2952125" cy="1289700"/>
          </a:xfrm>
        </p:grpSpPr>
        <p:sp>
          <p:nvSpPr>
            <p:cNvPr id="409" name="Google Shape;409;p47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525" lIns="92525" spcFirstLastPara="1" rIns="92525" wrap="square" tIns="92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Automated Notification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0" name="Google Shape;410;p4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11" name="Google Shape;411;p47"/>
          <p:cNvGrpSpPr/>
          <p:nvPr/>
        </p:nvGrpSpPr>
        <p:grpSpPr>
          <a:xfrm>
            <a:off x="6666951" y="5535468"/>
            <a:ext cx="3186399" cy="1138160"/>
            <a:chOff x="5209838" y="3020450"/>
            <a:chExt cx="3610650" cy="1289700"/>
          </a:xfrm>
        </p:grpSpPr>
        <p:sp>
          <p:nvSpPr>
            <p:cNvPr id="412" name="Google Shape;412;p4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525" lIns="92525" spcFirstLastPara="1" rIns="92525" wrap="square" tIns="92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RAs Filter/Update Necessary Parts Only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3" name="Google Shape;413;p4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414" name="Google Shape;414;p47"/>
          <p:cNvGrpSpPr/>
          <p:nvPr/>
        </p:nvGrpSpPr>
        <p:grpSpPr>
          <a:xfrm>
            <a:off x="4418672" y="3512790"/>
            <a:ext cx="3366591" cy="3345202"/>
            <a:chOff x="2662213" y="676344"/>
            <a:chExt cx="3814835" cy="3790597"/>
          </a:xfrm>
        </p:grpSpPr>
        <p:sp>
          <p:nvSpPr>
            <p:cNvPr id="415" name="Google Shape;415;p47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2525" lIns="92525" spcFirstLastPara="1" rIns="92525" wrap="square" tIns="92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2525" lIns="92525" spcFirstLastPara="1" rIns="92525" wrap="square" tIns="92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2525" lIns="92525" spcFirstLastPara="1" rIns="92525" wrap="square" tIns="925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" name="Google Shape;418;p47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19" name="Google Shape;419;p4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2525" lIns="92525" spcFirstLastPara="1" rIns="92525" wrap="square" tIns="925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anchorCtr="0" anchor="ctr" bIns="92525" lIns="92525" spcFirstLastPara="1" rIns="92525" wrap="square" tIns="925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p47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22" name="Google Shape;422;p4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2525" lIns="92525" spcFirstLastPara="1" rIns="92525" wrap="square" tIns="925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47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2525" lIns="92525" spcFirstLastPara="1" rIns="92525" wrap="square" tIns="925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4" name="Google Shape;424;p47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25" name="Google Shape;425;p47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2525" lIns="92525" spcFirstLastPara="1" rIns="92525" wrap="square" tIns="925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47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2525" lIns="92525" spcFirstLastPara="1" rIns="92525" wrap="square" tIns="925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7" name="Google Shape;427;p47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2525" lIns="92525" spcFirstLastPara="1" rIns="92525" wrap="square" tIns="92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FF00"/>
                  </a:solidFill>
                  <a:latin typeface="Roboto"/>
                  <a:ea typeface="Roboto"/>
                  <a:cs typeface="Roboto"/>
                  <a:sym typeface="Roboto"/>
                </a:rPr>
                <a:t>3 </a:t>
              </a:r>
              <a:endParaRPr b="1" sz="16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8" name="Google Shape;428;p47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2525" lIns="92525" spcFirstLastPara="1" rIns="92525" wrap="square" tIns="92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47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2525" lIns="92525" spcFirstLastPara="1" rIns="92525" wrap="square" tIns="92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0" name="Google Shape;430;p47"/>
          <p:cNvGrpSpPr/>
          <p:nvPr/>
        </p:nvGrpSpPr>
        <p:grpSpPr>
          <a:xfrm>
            <a:off x="6666951" y="3805680"/>
            <a:ext cx="3186399" cy="1138160"/>
            <a:chOff x="5209838" y="1060350"/>
            <a:chExt cx="3610650" cy="1289700"/>
          </a:xfrm>
        </p:grpSpPr>
        <p:sp>
          <p:nvSpPr>
            <p:cNvPr id="431" name="Google Shape;431;p47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2525" lIns="92525" spcFirstLastPara="1" rIns="92525" wrap="square" tIns="92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Comptroller &amp; Analyst Review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32" name="Google Shape;432;p4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433" name="Google Shape;433;p47"/>
          <p:cNvSpPr/>
          <p:nvPr/>
        </p:nvSpPr>
        <p:spPr>
          <a:xfrm flipH="1" rot="-6027342">
            <a:off x="4802134" y="4353141"/>
            <a:ext cx="1172061" cy="953052"/>
          </a:xfrm>
          <a:prstGeom prst="bentArrow">
            <a:avLst>
              <a:gd fmla="val 14571" name="adj1"/>
              <a:gd fmla="val 19797" name="adj2"/>
              <a:gd fmla="val 20472" name="adj3"/>
              <a:gd fmla="val 87489" name="adj4"/>
            </a:avLst>
          </a:prstGeom>
          <a:solidFill>
            <a:srgbClr val="37BC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7"/>
          <p:cNvSpPr/>
          <p:nvPr/>
        </p:nvSpPr>
        <p:spPr>
          <a:xfrm rot="-1414015">
            <a:off x="5141472" y="2028680"/>
            <a:ext cx="220599" cy="443089"/>
          </a:xfrm>
          <a:prstGeom prst="downArrow">
            <a:avLst>
              <a:gd fmla="val 64346" name="adj1"/>
              <a:gd fmla="val 84569" name="adj2"/>
            </a:avLst>
          </a:prstGeom>
          <a:solidFill>
            <a:srgbClr val="37BC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7"/>
          <p:cNvSpPr/>
          <p:nvPr/>
        </p:nvSpPr>
        <p:spPr>
          <a:xfrm rot="-5400000">
            <a:off x="6054472" y="2583479"/>
            <a:ext cx="220800" cy="443100"/>
          </a:xfrm>
          <a:prstGeom prst="downArrow">
            <a:avLst>
              <a:gd fmla="val 64346" name="adj1"/>
              <a:gd fmla="val 84569" name="adj2"/>
            </a:avLst>
          </a:prstGeom>
          <a:solidFill>
            <a:srgbClr val="37BC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7"/>
          <p:cNvSpPr/>
          <p:nvPr/>
        </p:nvSpPr>
        <p:spPr>
          <a:xfrm flipH="1" rot="-10369022">
            <a:off x="6837343" y="1783376"/>
            <a:ext cx="220732" cy="443288"/>
          </a:xfrm>
          <a:prstGeom prst="downArrow">
            <a:avLst>
              <a:gd fmla="val 64346" name="adj1"/>
              <a:gd fmla="val 84569" name="adj2"/>
            </a:avLst>
          </a:prstGeom>
          <a:solidFill>
            <a:srgbClr val="37BC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7"/>
          <p:cNvSpPr/>
          <p:nvPr/>
        </p:nvSpPr>
        <p:spPr>
          <a:xfrm flipH="1" rot="7702812">
            <a:off x="6397072" y="846576"/>
            <a:ext cx="220817" cy="443319"/>
          </a:xfrm>
          <a:prstGeom prst="downArrow">
            <a:avLst>
              <a:gd fmla="val 64346" name="adj1"/>
              <a:gd fmla="val 84569" name="adj2"/>
            </a:avLst>
          </a:prstGeom>
          <a:solidFill>
            <a:srgbClr val="37BC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7"/>
          <p:cNvSpPr/>
          <p:nvPr/>
        </p:nvSpPr>
        <p:spPr>
          <a:xfrm flipH="1" rot="2452277">
            <a:off x="5301571" y="939558"/>
            <a:ext cx="220979" cy="443093"/>
          </a:xfrm>
          <a:prstGeom prst="downArrow">
            <a:avLst>
              <a:gd fmla="val 64346" name="adj1"/>
              <a:gd fmla="val 84569" name="adj2"/>
            </a:avLst>
          </a:prstGeom>
          <a:solidFill>
            <a:srgbClr val="37BC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7"/>
          <p:cNvSpPr/>
          <p:nvPr/>
        </p:nvSpPr>
        <p:spPr>
          <a:xfrm flipH="1" rot="8397241">
            <a:off x="5610784" y="5455612"/>
            <a:ext cx="1171740" cy="953027"/>
          </a:xfrm>
          <a:prstGeom prst="bentArrow">
            <a:avLst>
              <a:gd fmla="val 14571" name="adj1"/>
              <a:gd fmla="val 19797" name="adj2"/>
              <a:gd fmla="val 20472" name="adj3"/>
              <a:gd fmla="val 87489" name="adj4"/>
            </a:avLst>
          </a:prstGeom>
          <a:solidFill>
            <a:srgbClr val="37BC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7"/>
          <p:cNvSpPr/>
          <p:nvPr/>
        </p:nvSpPr>
        <p:spPr>
          <a:xfrm flipH="1" rot="1343861">
            <a:off x="6148118" y="4245344"/>
            <a:ext cx="1172340" cy="952946"/>
          </a:xfrm>
          <a:prstGeom prst="bentArrow">
            <a:avLst>
              <a:gd fmla="val 14571" name="adj1"/>
              <a:gd fmla="val 19797" name="adj2"/>
              <a:gd fmla="val 20472" name="adj3"/>
              <a:gd fmla="val 87489" name="adj4"/>
            </a:avLst>
          </a:prstGeom>
          <a:solidFill>
            <a:srgbClr val="37BC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7"/>
          <p:cNvSpPr txBox="1"/>
          <p:nvPr/>
        </p:nvSpPr>
        <p:spPr>
          <a:xfrm>
            <a:off x="4289254" y="235658"/>
            <a:ext cx="363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0000"/>
                </a:solidFill>
              </a:rPr>
              <a:t>Current Data Update Process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4289243" y="3410466"/>
            <a:ext cx="363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FF00"/>
                </a:solidFill>
              </a:rPr>
              <a:t>Revised</a:t>
            </a:r>
            <a:r>
              <a:rPr b="1" lang="en-US" sz="1900">
                <a:solidFill>
                  <a:srgbClr val="00FF00"/>
                </a:solidFill>
              </a:rPr>
              <a:t> Data Update Process</a:t>
            </a:r>
            <a:endParaRPr b="1" sz="19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850" y="0"/>
            <a:ext cx="852414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>
            <p:ph type="title"/>
          </p:nvPr>
        </p:nvSpPr>
        <p:spPr>
          <a:xfrm>
            <a:off x="309025" y="2785500"/>
            <a:ext cx="3148500" cy="1287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Revised Org-Chart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/>
          <p:nvPr>
            <p:ph type="title"/>
          </p:nvPr>
        </p:nvSpPr>
        <p:spPr>
          <a:xfrm>
            <a:off x="646111" y="452718"/>
            <a:ext cx="9404723" cy="103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Beneficiary Update 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56" name="Google Shape;456;p49"/>
          <p:cNvSpPr txBox="1"/>
          <p:nvPr>
            <p:ph idx="1" type="body"/>
          </p:nvPr>
        </p:nvSpPr>
        <p:spPr>
          <a:xfrm>
            <a:off x="1104293" y="1489684"/>
            <a:ext cx="10883707" cy="5368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/>
              <a:t>What did we learn from our Interviews?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lang="en-US" sz="1900"/>
              <a:t>What we wanted to learn</a:t>
            </a:r>
            <a:endParaRPr sz="17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/>
              <a:t>What does the </a:t>
            </a:r>
            <a:r>
              <a:rPr b="1" lang="en-US" sz="1700"/>
              <a:t>data pipeline</a:t>
            </a:r>
            <a:r>
              <a:rPr lang="en-US" sz="1700"/>
              <a:t> look like? How much </a:t>
            </a:r>
            <a:r>
              <a:rPr b="1" lang="en-US" sz="1700"/>
              <a:t>time is saved</a:t>
            </a:r>
            <a:r>
              <a:rPr lang="en-US" sz="1700"/>
              <a:t>? What are the </a:t>
            </a:r>
            <a:r>
              <a:rPr b="1" lang="en-US" sz="1700"/>
              <a:t>cost/benefit/budget allocations</a:t>
            </a:r>
            <a:r>
              <a:rPr lang="en-US" sz="1700"/>
              <a:t>?</a:t>
            </a:r>
            <a:endParaRPr sz="17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80"/>
              <a:buChar char="►"/>
            </a:pPr>
            <a:r>
              <a:rPr lang="en-US" sz="2100"/>
              <a:t>What we learned</a:t>
            </a:r>
            <a:endParaRPr/>
          </a:p>
          <a:p>
            <a:pPr indent="-285115" lvl="1" marL="742950" rtl="0" algn="l">
              <a:spcBef>
                <a:spcPts val="1000"/>
              </a:spcBef>
              <a:spcAft>
                <a:spcPts val="0"/>
              </a:spcAft>
              <a:buSzPts val="1350"/>
              <a:buChar char="►"/>
            </a:pPr>
            <a:r>
              <a:rPr lang="en-US" sz="1700"/>
              <a:t>FM Workers’ median salaries, converted to hourly wages for </a:t>
            </a:r>
            <a:r>
              <a:rPr b="1" lang="en-US" sz="1700"/>
              <a:t>cost/benefit</a:t>
            </a:r>
            <a:r>
              <a:rPr lang="en-US" sz="1700"/>
              <a:t> calculations</a:t>
            </a:r>
            <a:endParaRPr sz="1700"/>
          </a:p>
          <a:p>
            <a:pPr indent="-285115" lvl="1" marL="742950" rtl="0" algn="l">
              <a:spcBef>
                <a:spcPts val="1000"/>
              </a:spcBef>
              <a:spcAft>
                <a:spcPts val="0"/>
              </a:spcAft>
              <a:buSzPts val="1350"/>
              <a:buChar char="►"/>
            </a:pPr>
            <a:r>
              <a:rPr lang="en-US" sz="1700"/>
              <a:t>General/vague </a:t>
            </a:r>
            <a:r>
              <a:rPr b="1" lang="en-US" sz="1700"/>
              <a:t>data pipeline</a:t>
            </a:r>
            <a:endParaRPr b="1" sz="1700"/>
          </a:p>
          <a:p>
            <a:pPr indent="-285115" lvl="1" marL="742950" rtl="0" algn="l">
              <a:spcBef>
                <a:spcPts val="1000"/>
              </a:spcBef>
              <a:spcAft>
                <a:spcPts val="0"/>
              </a:spcAft>
              <a:buSzPts val="1350"/>
              <a:buChar char="►"/>
            </a:pPr>
            <a:r>
              <a:rPr lang="en-US" sz="1700"/>
              <a:t>more workflow &amp; </a:t>
            </a:r>
            <a:r>
              <a:rPr b="1" lang="en-US" sz="1700"/>
              <a:t>time-save</a:t>
            </a:r>
            <a:r>
              <a:rPr lang="en-US" sz="1700"/>
              <a:t> specifics</a:t>
            </a:r>
            <a:endParaRPr sz="17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lang="en-US" sz="1900"/>
              <a:t>How did this change things?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360"/>
              <a:buChar char="►"/>
            </a:pPr>
            <a:r>
              <a:rPr lang="en-US" sz="1700"/>
              <a:t>Continue testing MVP, researching requirements, creating visualizations </a:t>
            </a:r>
            <a:r>
              <a:rPr lang="en-US" sz="1700">
                <a:solidFill>
                  <a:srgbClr val="00FF00"/>
                </a:solidFill>
              </a:rPr>
              <a:t>+ Creation of a theoretical Dashboard</a:t>
            </a:r>
            <a:endParaRPr sz="1700">
              <a:solidFill>
                <a:srgbClr val="00FF00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lang="en-US" sz="1900"/>
              <a:t>Action Items </a:t>
            </a:r>
            <a:endParaRPr/>
          </a:p>
          <a:p>
            <a:pPr indent="-266700" lvl="1" marL="742950" rtl="0" algn="l">
              <a:spcBef>
                <a:spcPts val="1000"/>
              </a:spcBef>
              <a:spcAft>
                <a:spcPts val="0"/>
              </a:spcAft>
              <a:buSzPts val="1300"/>
              <a:buChar char="►"/>
            </a:pPr>
            <a:r>
              <a:rPr lang="en-US" sz="1700"/>
              <a:t>More Teams and </a:t>
            </a:r>
            <a:r>
              <a:rPr b="1" lang="en-US" sz="1700"/>
              <a:t>SharePoint</a:t>
            </a:r>
            <a:r>
              <a:rPr lang="en-US" sz="1700"/>
              <a:t> </a:t>
            </a:r>
            <a:r>
              <a:rPr b="1" lang="en-US" sz="1700"/>
              <a:t>testing</a:t>
            </a:r>
            <a:endParaRPr b="1" sz="1700"/>
          </a:p>
          <a:p>
            <a:pPr indent="-276860" lvl="1" marL="742950" rtl="0" algn="l">
              <a:spcBef>
                <a:spcPts val="1000"/>
              </a:spcBef>
              <a:spcAft>
                <a:spcPts val="0"/>
              </a:spcAft>
              <a:buSzPts val="1300"/>
              <a:buChar char="►"/>
            </a:pPr>
            <a:r>
              <a:rPr lang="en-US" sz="1700"/>
              <a:t>Refine MVP w/ Orpilla (Create </a:t>
            </a:r>
            <a:r>
              <a:rPr b="1" lang="en-US" sz="1700"/>
              <a:t>example dashboard</a:t>
            </a:r>
            <a:r>
              <a:rPr lang="en-US" sz="1700"/>
              <a:t> hosted on an </a:t>
            </a:r>
            <a:r>
              <a:rPr b="1" lang="en-US" sz="1700"/>
              <a:t>example SharePoint Site</a:t>
            </a:r>
            <a:r>
              <a:rPr lang="en-US" sz="1700"/>
              <a:t>)</a:t>
            </a:r>
            <a:endParaRPr sz="1700"/>
          </a:p>
          <a:p>
            <a:pPr indent="-276860" lvl="1" marL="74295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300"/>
              <a:buChar char="►"/>
            </a:pPr>
            <a:r>
              <a:rPr lang="en-US" sz="1700"/>
              <a:t>Refine </a:t>
            </a:r>
            <a:r>
              <a:rPr b="1" lang="en-US" sz="1700"/>
              <a:t>budget/funding requirements</a:t>
            </a:r>
            <a:r>
              <a:rPr lang="en-US" sz="1700"/>
              <a:t> for our MVP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/>
          <p:nvPr>
            <p:ph type="title"/>
          </p:nvPr>
        </p:nvSpPr>
        <p:spPr>
          <a:xfrm>
            <a:off x="646111" y="252593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MMC</a:t>
            </a:r>
            <a:endParaRPr/>
          </a:p>
        </p:txBody>
      </p:sp>
      <p:pic>
        <p:nvPicPr>
          <p:cNvPr id="463" name="Google Shape;46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950" y="1088400"/>
            <a:ext cx="9086100" cy="5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"/>
          <p:cNvSpPr txBox="1"/>
          <p:nvPr>
            <p:ph type="title"/>
          </p:nvPr>
        </p:nvSpPr>
        <p:spPr>
          <a:xfrm>
            <a:off x="646111" y="2926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MMC</a:t>
            </a:r>
            <a:endParaRPr/>
          </a:p>
        </p:txBody>
      </p:sp>
      <p:pic>
        <p:nvPicPr>
          <p:cNvPr id="470" name="Google Shape;4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013" y="1075825"/>
            <a:ext cx="8971973" cy="578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did initially</a:t>
            </a:r>
            <a:endParaRPr/>
          </a:p>
        </p:txBody>
      </p:sp>
      <p:sp>
        <p:nvSpPr>
          <p:cNvPr id="477" name="Google Shape;477;p52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We focused on discovering more about their current dashboard</a:t>
            </a:r>
            <a:endParaRPr/>
          </a:p>
          <a:p>
            <a:pPr indent="-32004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Using that information to create a new dashboard focused specifically on the 350th SWW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Role-based access implementation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Hiding/showing prioritized data</a:t>
            </a:r>
            <a:endParaRPr/>
          </a:p>
          <a:p>
            <a:pPr indent="-3200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Filter options that were more user friendly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>
            <p:ph type="title"/>
          </p:nvPr>
        </p:nvSpPr>
        <p:spPr>
          <a:xfrm>
            <a:off x="646100" y="452724"/>
            <a:ext cx="9404700" cy="120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MVP</a:t>
            </a:r>
            <a:endParaRPr/>
          </a:p>
        </p:txBody>
      </p:sp>
      <p:sp>
        <p:nvSpPr>
          <p:cNvPr id="484" name="Google Shape;484;p53"/>
          <p:cNvSpPr txBox="1"/>
          <p:nvPr>
            <p:ph idx="1" type="body"/>
          </p:nvPr>
        </p:nvSpPr>
        <p:spPr>
          <a:xfrm>
            <a:off x="1103300" y="1653926"/>
            <a:ext cx="8946600" cy="45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MVPs for the week</a:t>
            </a:r>
            <a:r>
              <a:rPr lang="en-US"/>
              <a:t>:</a:t>
            </a:r>
            <a:endParaRPr/>
          </a:p>
          <a:p>
            <a: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Possibility of Power BI Dashboard UI element implementation on SWW Power BI Dashboard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What is the MVP testing?</a:t>
            </a:r>
            <a:endParaRPr/>
          </a:p>
          <a:p>
            <a: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Possibility of time-saves from changes in UI regarding: Navigation, user-input, role-based access, and hiding/showing prioritized data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What data was expected?</a:t>
            </a:r>
            <a:endParaRPr/>
          </a:p>
          <a:p>
            <a: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Dashboard with filter options 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What data was received?</a:t>
            </a:r>
            <a:endParaRPr/>
          </a:p>
          <a:p>
            <a: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Dashboard with filter options available (but possibly not utilized)</a:t>
            </a:r>
            <a:endParaRPr/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225" y="2801300"/>
            <a:ext cx="1337125" cy="13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>
            <a:off x="646100" y="452724"/>
            <a:ext cx="9404700" cy="120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</a:t>
            </a:r>
            <a:r>
              <a:rPr lang="en-US"/>
              <a:t> MVP Overview</a:t>
            </a:r>
            <a:endParaRPr/>
          </a:p>
        </p:txBody>
      </p:sp>
      <p:sp>
        <p:nvSpPr>
          <p:cNvPr id="492" name="Google Shape;492;p54"/>
          <p:cNvSpPr txBox="1"/>
          <p:nvPr>
            <p:ph idx="1" type="body"/>
          </p:nvPr>
        </p:nvSpPr>
        <p:spPr>
          <a:xfrm>
            <a:off x="1103300" y="1653925"/>
            <a:ext cx="7280100" cy="45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Power Automate (PA) allows for automatic responses to events.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Creation/modification of key files can trigger a notification to key persons.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PA can be used to link directories.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Link a Page on Sharepoint to a Channel on Teams.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Link a List to an email (group or individual).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PA allows for virtually any process to be automated.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Events (called Flows) can be scheduled, automatic, instants, etc.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You decide the frequency of Flows, and the processes executed.</a:t>
            </a:r>
            <a:endParaRPr/>
          </a:p>
        </p:txBody>
      </p:sp>
      <p:pic>
        <p:nvPicPr>
          <p:cNvPr descr="Microsoft presentation tools - Technology 4 Learning" id="493" name="Google Shape;4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175" y="2262600"/>
            <a:ext cx="3337425" cy="3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13"/>
            <a:ext cx="7110299" cy="44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/>
        </p:nvSpPr>
        <p:spPr>
          <a:xfrm>
            <a:off x="1738600" y="1915925"/>
            <a:ext cx="178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Power Automate allows you to create new flows that can respond to users actions.</a:t>
            </a:r>
            <a:endParaRPr b="1" sz="9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16214"/>
            <a:ext cx="5482947" cy="245767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/>
          <p:nvPr/>
        </p:nvSpPr>
        <p:spPr>
          <a:xfrm>
            <a:off x="2268900" y="5741475"/>
            <a:ext cx="438600" cy="6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5"/>
          <p:cNvSpPr/>
          <p:nvPr/>
        </p:nvSpPr>
        <p:spPr>
          <a:xfrm>
            <a:off x="6207600" y="1425075"/>
            <a:ext cx="375300" cy="8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5"/>
          <p:cNvSpPr/>
          <p:nvPr/>
        </p:nvSpPr>
        <p:spPr>
          <a:xfrm>
            <a:off x="6196050" y="1696400"/>
            <a:ext cx="381000" cy="6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470450" y="4794750"/>
            <a:ext cx="1189200" cy="3579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5"/>
          <p:cNvSpPr txBox="1"/>
          <p:nvPr/>
        </p:nvSpPr>
        <p:spPr>
          <a:xfrm>
            <a:off x="470450" y="4794750"/>
            <a:ext cx="76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 Links to Sharepoint</a:t>
            </a:r>
            <a:endParaRPr b="1" sz="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321600" y="5691400"/>
            <a:ext cx="1385400" cy="6291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5"/>
          <p:cNvSpPr txBox="1"/>
          <p:nvPr/>
        </p:nvSpPr>
        <p:spPr>
          <a:xfrm>
            <a:off x="343550" y="5614975"/>
            <a:ext cx="88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Then sends an email to notify that a file has been added to Sharepoint.</a:t>
            </a:r>
            <a:endParaRPr b="1" sz="8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9" name="Google Shape;50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300" y="1377950"/>
            <a:ext cx="5081698" cy="302238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5"/>
          <p:cNvSpPr/>
          <p:nvPr/>
        </p:nvSpPr>
        <p:spPr>
          <a:xfrm>
            <a:off x="7141825" y="42075"/>
            <a:ext cx="3270600" cy="129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5"/>
          <p:cNvSpPr txBox="1"/>
          <p:nvPr/>
        </p:nvSpPr>
        <p:spPr>
          <a:xfrm>
            <a:off x="7187750" y="87975"/>
            <a:ext cx="3201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Power Automate has many premade flows that </a:t>
            </a:r>
            <a:r>
              <a:rPr b="1" lang="en-US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interact</a:t>
            </a:r>
            <a:r>
              <a:rPr b="1" lang="en-US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SharePoint to choose from. 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can also create your own custom flow to suit your specific needs.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55"/>
          <p:cNvSpPr/>
          <p:nvPr/>
        </p:nvSpPr>
        <p:spPr>
          <a:xfrm>
            <a:off x="9557400" y="2924450"/>
            <a:ext cx="187500" cy="195000"/>
          </a:xfrm>
          <a:prstGeom prst="star8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5"/>
          <p:cNvSpPr/>
          <p:nvPr/>
        </p:nvSpPr>
        <p:spPr>
          <a:xfrm>
            <a:off x="9557400" y="2034213"/>
            <a:ext cx="187500" cy="195000"/>
          </a:xfrm>
          <a:prstGeom prst="star8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8318675" y="2034225"/>
            <a:ext cx="187500" cy="195000"/>
          </a:xfrm>
          <a:prstGeom prst="star8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950" y="4400313"/>
            <a:ext cx="5081702" cy="247884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5"/>
          <p:cNvSpPr txBox="1"/>
          <p:nvPr/>
        </p:nvSpPr>
        <p:spPr>
          <a:xfrm>
            <a:off x="6620175" y="5686088"/>
            <a:ext cx="228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any of these lists are created or modified, Power Automate sends an email to a specified (number of) recipient(s).</a:t>
            </a:r>
            <a:endParaRPr b="1" sz="100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4295825" y="4827525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5"/>
          <p:cNvSpPr txBox="1"/>
          <p:nvPr/>
        </p:nvSpPr>
        <p:spPr>
          <a:xfrm>
            <a:off x="4399100" y="4879875"/>
            <a:ext cx="6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8506175" y="4827525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8609450" y="4879875"/>
            <a:ext cx="6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55"/>
          <p:cNvSpPr/>
          <p:nvPr/>
        </p:nvSpPr>
        <p:spPr>
          <a:xfrm>
            <a:off x="1232450" y="1215975"/>
            <a:ext cx="504900" cy="50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5"/>
          <p:cNvSpPr txBox="1"/>
          <p:nvPr/>
        </p:nvSpPr>
        <p:spPr>
          <a:xfrm>
            <a:off x="1280325" y="1268325"/>
            <a:ext cx="4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Problem Pitch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727100" y="1594313"/>
            <a:ext cx="83562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7505" lvl="0" marL="4572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The 350 Spectrum Warfare Wing (SWW) Financial Management (FM) Office currently needs a </a:t>
            </a:r>
            <a:r>
              <a:rPr b="1" lang="en-US" sz="2029"/>
              <a:t>comprehensive system</a:t>
            </a:r>
            <a:r>
              <a:rPr lang="en-US" sz="2029"/>
              <a:t> that </a:t>
            </a:r>
            <a:r>
              <a:rPr lang="en-US" sz="2029"/>
              <a:t>provides insights into</a:t>
            </a:r>
            <a:r>
              <a:rPr lang="en-US" sz="2029"/>
              <a:t> the </a:t>
            </a:r>
            <a:r>
              <a:rPr b="1" lang="en-US" sz="2029"/>
              <a:t>planning, budgeting, and execution status of the organization</a:t>
            </a:r>
            <a:r>
              <a:rPr lang="en-US" sz="2029"/>
              <a:t>. </a:t>
            </a:r>
            <a:endParaRPr sz="2029"/>
          </a:p>
          <a:p>
            <a:pPr indent="-35750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Requested product - Establish a </a:t>
            </a:r>
            <a:r>
              <a:rPr b="1" lang="en-US" sz="2029"/>
              <a:t>Business Management Dashboard</a:t>
            </a:r>
            <a:r>
              <a:rPr lang="en-US" sz="2029"/>
              <a:t> that collects:</a:t>
            </a:r>
            <a:endParaRPr sz="2029"/>
          </a:p>
          <a:p>
            <a:pPr indent="-35750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Budget positions, funded/unfunded requirements, Commander priorities, and contract tracking/status</a:t>
            </a:r>
            <a:endParaRPr sz="2029"/>
          </a:p>
          <a:p>
            <a:pPr indent="-35750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Why?</a:t>
            </a:r>
            <a:endParaRPr sz="2029"/>
          </a:p>
          <a:p>
            <a:pPr indent="-357505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To help decision-makers make informed decisions with allocated resources</a:t>
            </a:r>
            <a:endParaRPr sz="2029"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00" y="2691250"/>
            <a:ext cx="2549576" cy="252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/>
          <p:nvPr/>
        </p:nvSpPr>
        <p:spPr>
          <a:xfrm>
            <a:off x="0" y="1188002"/>
            <a:ext cx="9150300" cy="567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6"/>
          <p:cNvSpPr/>
          <p:nvPr/>
        </p:nvSpPr>
        <p:spPr>
          <a:xfrm>
            <a:off x="162623" y="5630353"/>
            <a:ext cx="8862600" cy="101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6"/>
          <p:cNvSpPr/>
          <p:nvPr/>
        </p:nvSpPr>
        <p:spPr>
          <a:xfrm>
            <a:off x="162623" y="4275042"/>
            <a:ext cx="8862600" cy="1011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6"/>
          <p:cNvSpPr/>
          <p:nvPr/>
        </p:nvSpPr>
        <p:spPr>
          <a:xfrm>
            <a:off x="162623" y="3048830"/>
            <a:ext cx="8862600" cy="1011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6"/>
          <p:cNvSpPr/>
          <p:nvPr/>
        </p:nvSpPr>
        <p:spPr>
          <a:xfrm>
            <a:off x="162623" y="1855646"/>
            <a:ext cx="8862600" cy="1011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6"/>
          <p:cNvSpPr/>
          <p:nvPr/>
        </p:nvSpPr>
        <p:spPr>
          <a:xfrm>
            <a:off x="3844443" y="3288353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</a:rPr>
              <a:t>SharePoint </a:t>
            </a:r>
            <a:r>
              <a:rPr b="1" lang="en-US" sz="1600">
                <a:solidFill>
                  <a:srgbClr val="FFFFFF"/>
                </a:solidFill>
              </a:rPr>
              <a:t>Site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534" name="Google Shape;534;p56"/>
          <p:cNvSpPr/>
          <p:nvPr/>
        </p:nvSpPr>
        <p:spPr>
          <a:xfrm>
            <a:off x="1662525" y="4514573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FM Requirements </a:t>
            </a:r>
            <a:r>
              <a:rPr b="1" lang="en-US" sz="1300">
                <a:solidFill>
                  <a:srgbClr val="FFFFFF"/>
                </a:solidFill>
              </a:rPr>
              <a:t>Page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35" name="Google Shape;535;p56"/>
          <p:cNvSpPr/>
          <p:nvPr/>
        </p:nvSpPr>
        <p:spPr>
          <a:xfrm>
            <a:off x="5723459" y="4514529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FM Buy/Spend Plan </a:t>
            </a:r>
            <a:r>
              <a:rPr b="1" lang="en-US" sz="1300">
                <a:solidFill>
                  <a:srgbClr val="FFFFFF"/>
                </a:solidFill>
              </a:rPr>
              <a:t>Page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536" name="Google Shape;536;p56"/>
          <p:cNvSpPr/>
          <p:nvPr/>
        </p:nvSpPr>
        <p:spPr>
          <a:xfrm>
            <a:off x="4667451" y="5869777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Buy Plan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7" name="Google Shape;537;p56"/>
          <p:cNvSpPr/>
          <p:nvPr/>
        </p:nvSpPr>
        <p:spPr>
          <a:xfrm>
            <a:off x="6701647" y="5869777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Spend Plan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8" name="Google Shape;538;p56"/>
          <p:cNvSpPr/>
          <p:nvPr/>
        </p:nvSpPr>
        <p:spPr>
          <a:xfrm>
            <a:off x="572682" y="5869768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Funded Requirements file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39" name="Google Shape;539;p56"/>
          <p:cNvCxnSpPr>
            <a:stCxn id="533" idx="2"/>
            <a:endCxn id="534" idx="0"/>
          </p:cNvCxnSpPr>
          <p:nvPr/>
        </p:nvCxnSpPr>
        <p:spPr>
          <a:xfrm rot="5400000">
            <a:off x="3332043" y="3076553"/>
            <a:ext cx="693900" cy="2181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Google Shape;540;p56"/>
          <p:cNvCxnSpPr>
            <a:stCxn id="535" idx="0"/>
            <a:endCxn id="533" idx="2"/>
          </p:cNvCxnSpPr>
          <p:nvPr/>
        </p:nvCxnSpPr>
        <p:spPr>
          <a:xfrm flipH="1" rot="5400000">
            <a:off x="5362559" y="3228129"/>
            <a:ext cx="693900" cy="18789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56"/>
          <p:cNvCxnSpPr>
            <a:stCxn id="535" idx="2"/>
            <a:endCxn id="537" idx="0"/>
          </p:cNvCxnSpPr>
          <p:nvPr/>
        </p:nvCxnSpPr>
        <p:spPr>
          <a:xfrm flipH="1" rot="-5400000">
            <a:off x="6726659" y="4969029"/>
            <a:ext cx="822900" cy="9783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56"/>
          <p:cNvCxnSpPr>
            <a:stCxn id="536" idx="0"/>
            <a:endCxn id="535" idx="2"/>
          </p:cNvCxnSpPr>
          <p:nvPr/>
        </p:nvCxnSpPr>
        <p:spPr>
          <a:xfrm rot="-5400000">
            <a:off x="5709501" y="4930327"/>
            <a:ext cx="822900" cy="10560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p56"/>
          <p:cNvCxnSpPr>
            <a:stCxn id="538" idx="0"/>
            <a:endCxn id="534" idx="2"/>
          </p:cNvCxnSpPr>
          <p:nvPr/>
        </p:nvCxnSpPr>
        <p:spPr>
          <a:xfrm rot="-5400000">
            <a:off x="1631682" y="4913368"/>
            <a:ext cx="822900" cy="1089900"/>
          </a:xfrm>
          <a:prstGeom prst="bentConnector3">
            <a:avLst>
              <a:gd fmla="val 50005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4" name="Google Shape;544;p56"/>
          <p:cNvSpPr/>
          <p:nvPr/>
        </p:nvSpPr>
        <p:spPr>
          <a:xfrm>
            <a:off x="6007691" y="2095169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Automated Upload to Site Library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3844443" y="2095098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Datasets Filtered for 350th Needs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546" name="Google Shape;546;p56"/>
          <p:cNvSpPr/>
          <p:nvPr/>
        </p:nvSpPr>
        <p:spPr>
          <a:xfrm>
            <a:off x="1681196" y="2095169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DEAMS/CRIS/etc Data Sources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47" name="Google Shape;547;p56"/>
          <p:cNvCxnSpPr>
            <a:stCxn id="546" idx="3"/>
            <a:endCxn id="545" idx="1"/>
          </p:cNvCxnSpPr>
          <p:nvPr/>
        </p:nvCxnSpPr>
        <p:spPr>
          <a:xfrm>
            <a:off x="3532196" y="2361269"/>
            <a:ext cx="312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56"/>
          <p:cNvCxnSpPr>
            <a:stCxn id="545" idx="3"/>
            <a:endCxn id="544" idx="1"/>
          </p:cNvCxnSpPr>
          <p:nvPr/>
        </p:nvCxnSpPr>
        <p:spPr>
          <a:xfrm>
            <a:off x="5695443" y="2361198"/>
            <a:ext cx="3123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56"/>
          <p:cNvCxnSpPr>
            <a:stCxn id="544" idx="2"/>
            <a:endCxn id="533" idx="3"/>
          </p:cNvCxnSpPr>
          <p:nvPr/>
        </p:nvCxnSpPr>
        <p:spPr>
          <a:xfrm rot="5400000">
            <a:off x="5850791" y="2471969"/>
            <a:ext cx="927000" cy="12378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50" name="Google Shape;550;p56"/>
          <p:cNvSpPr/>
          <p:nvPr/>
        </p:nvSpPr>
        <p:spPr>
          <a:xfrm>
            <a:off x="2620075" y="5869874"/>
            <a:ext cx="1851000" cy="5322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55225" lIns="155225" spcFirstLastPara="1" rIns="155225" wrap="square" tIns="155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Unfunded Requirements file</a:t>
            </a:r>
            <a:endParaRPr sz="2100">
              <a:solidFill>
                <a:srgbClr val="FFFFFF"/>
              </a:solidFill>
            </a:endParaRPr>
          </a:p>
        </p:txBody>
      </p:sp>
      <p:cxnSp>
        <p:nvCxnSpPr>
          <p:cNvPr id="551" name="Google Shape;551;p56"/>
          <p:cNvCxnSpPr>
            <a:stCxn id="550" idx="0"/>
            <a:endCxn id="534" idx="2"/>
          </p:cNvCxnSpPr>
          <p:nvPr/>
        </p:nvCxnSpPr>
        <p:spPr>
          <a:xfrm flipH="1" rot="5400000">
            <a:off x="2655175" y="4979474"/>
            <a:ext cx="823200" cy="957600"/>
          </a:xfrm>
          <a:prstGeom prst="bentConnector3">
            <a:avLst>
              <a:gd fmla="val 49996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56"/>
          <p:cNvSpPr/>
          <p:nvPr/>
        </p:nvSpPr>
        <p:spPr>
          <a:xfrm>
            <a:off x="9208632" y="1872071"/>
            <a:ext cx="312300" cy="101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6"/>
          <p:cNvSpPr/>
          <p:nvPr/>
        </p:nvSpPr>
        <p:spPr>
          <a:xfrm>
            <a:off x="9208632" y="3065255"/>
            <a:ext cx="312300" cy="101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6"/>
          <p:cNvSpPr/>
          <p:nvPr/>
        </p:nvSpPr>
        <p:spPr>
          <a:xfrm>
            <a:off x="9208632" y="4291467"/>
            <a:ext cx="312300" cy="101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6"/>
          <p:cNvSpPr/>
          <p:nvPr/>
        </p:nvSpPr>
        <p:spPr>
          <a:xfrm>
            <a:off x="9208632" y="5646778"/>
            <a:ext cx="312300" cy="1011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6"/>
          <p:cNvSpPr txBox="1"/>
          <p:nvPr/>
        </p:nvSpPr>
        <p:spPr>
          <a:xfrm>
            <a:off x="9579295" y="1914268"/>
            <a:ext cx="2612700" cy="927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Security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Automation</a:t>
            </a:r>
            <a:endParaRPr/>
          </a:p>
        </p:txBody>
      </p:sp>
      <p:sp>
        <p:nvSpPr>
          <p:cNvPr id="557" name="Google Shape;557;p56"/>
          <p:cNvSpPr txBox="1"/>
          <p:nvPr/>
        </p:nvSpPr>
        <p:spPr>
          <a:xfrm>
            <a:off x="9579294" y="3107456"/>
            <a:ext cx="2612700" cy="927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Access Controls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Customizable &amp; Personalized Visuals</a:t>
            </a:r>
            <a:endParaRPr b="1"/>
          </a:p>
        </p:txBody>
      </p:sp>
      <p:sp>
        <p:nvSpPr>
          <p:cNvPr id="558" name="Google Shape;558;p56"/>
          <p:cNvSpPr txBox="1"/>
          <p:nvPr/>
        </p:nvSpPr>
        <p:spPr>
          <a:xfrm>
            <a:off x="9579294" y="4300645"/>
            <a:ext cx="2612700" cy="92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Organized Pages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Can have different Wing/Group/Squad views</a:t>
            </a:r>
            <a:endParaRPr b="1"/>
          </a:p>
        </p:txBody>
      </p:sp>
      <p:sp>
        <p:nvSpPr>
          <p:cNvPr id="559" name="Google Shape;559;p56"/>
          <p:cNvSpPr txBox="1"/>
          <p:nvPr/>
        </p:nvSpPr>
        <p:spPr>
          <a:xfrm>
            <a:off x="9579293" y="5672456"/>
            <a:ext cx="2612700" cy="927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Real-Time Collaboration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Change-Logs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Role-Based Access</a:t>
            </a:r>
            <a:endParaRPr b="1"/>
          </a:p>
        </p:txBody>
      </p:sp>
      <p:sp>
        <p:nvSpPr>
          <p:cNvPr id="560" name="Google Shape;560;p56"/>
          <p:cNvSpPr txBox="1"/>
          <p:nvPr>
            <p:ph type="title"/>
          </p:nvPr>
        </p:nvSpPr>
        <p:spPr>
          <a:xfrm>
            <a:off x="646086" y="412443"/>
            <a:ext cx="94047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SharePoint Process Map</a:t>
            </a:r>
            <a:r>
              <a:rPr lang="en-US"/>
              <a:t> 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87" y="263875"/>
            <a:ext cx="10237626" cy="633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Conclusions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573" name="Google Shape;573;p58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2740" lvl="0" marL="457200" rtl="0" algn="l">
              <a:spcBef>
                <a:spcPts val="1000"/>
              </a:spcBef>
              <a:spcAft>
                <a:spcPts val="0"/>
              </a:spcAft>
              <a:buSzPts val="1640"/>
              <a:buChar char="►"/>
            </a:pPr>
            <a:r>
              <a:rPr lang="en-US" sz="2200"/>
              <a:t>More user-friendly process and front-end</a:t>
            </a:r>
            <a:endParaRPr sz="2200">
              <a:highlight>
                <a:srgbClr val="FF0000"/>
              </a:highlight>
            </a:endParaRPr>
          </a:p>
          <a:p>
            <a:pPr indent="-332740" lvl="1" marL="914400" rtl="0" algn="l"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lang="en-US" sz="2000"/>
              <a:t>Our MVP shows an example of what a more user-friendly and efficient implementation would look like (Teams/Sharepoint/Power Automate)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Power Automate would streamline the process of managing files across different applications and platforms.</a:t>
            </a:r>
            <a:endParaRPr sz="2000"/>
          </a:p>
          <a:p>
            <a:pPr indent="-332740" lvl="0" marL="457200" rtl="0" algn="l"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lang="en-US" sz="2200"/>
              <a:t>FM’s data processing/collaboration issue</a:t>
            </a:r>
            <a:endParaRPr sz="2200"/>
          </a:p>
          <a:p>
            <a:pPr indent="-332740" lvl="1" marL="914400" rtl="0" algn="l"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lang="en-US" sz="2000"/>
              <a:t>Microsoft Teams </a:t>
            </a:r>
            <a:r>
              <a:rPr lang="en-US" sz="2000"/>
              <a:t>alleviates</a:t>
            </a:r>
            <a:r>
              <a:rPr lang="en-US" sz="2000"/>
              <a:t> multiple time consuming processes</a:t>
            </a:r>
            <a:endParaRPr sz="2000"/>
          </a:p>
          <a:p>
            <a:pPr indent="-332740" lvl="1" marL="914400" rtl="0" algn="l"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lang="en-US" sz="2000"/>
              <a:t>Teams provides quick links to folders, applications, and directories.</a:t>
            </a:r>
            <a:endParaRPr sz="200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Steps &amp; Initial Idea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1104200" y="1853126"/>
            <a:ext cx="8946600" cy="462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719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40"/>
              <a:buChar char="►"/>
            </a:pPr>
            <a:r>
              <a:rPr lang="en-US" sz="2900"/>
              <a:t>Initial interviews + research to get familiar with FM</a:t>
            </a:r>
            <a:endParaRPr sz="2900"/>
          </a:p>
          <a:p>
            <a:pPr indent="-3771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900"/>
              <a:t>Possibility of an already existing/</a:t>
            </a:r>
            <a:br>
              <a:rPr lang="en-US" sz="2900"/>
            </a:br>
            <a:r>
              <a:rPr lang="en-US" sz="2900"/>
              <a:t>implemented solution</a:t>
            </a:r>
            <a:endParaRPr sz="2900"/>
          </a:p>
          <a:p>
            <a:pPr indent="-3771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900"/>
              <a:t>Issues regarding ACC Dashboard</a:t>
            </a:r>
            <a:endParaRPr sz="2900"/>
          </a:p>
          <a:p>
            <a:pPr indent="-37719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900"/>
              <a:t>Our pivot</a:t>
            </a:r>
            <a:endParaRPr sz="2900"/>
          </a:p>
          <a:p>
            <a:pPr indent="-37719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700"/>
              <a:t>Training</a:t>
            </a:r>
            <a:endParaRPr sz="2700"/>
          </a:p>
          <a:p>
            <a:pPr indent="-37719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700"/>
              <a:t>Collaboration</a:t>
            </a:r>
            <a:endParaRPr sz="2700"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75" y="2789049"/>
            <a:ext cx="3193327" cy="319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Interviews Conducted: </a:t>
            </a:r>
            <a:r>
              <a:rPr lang="en-US" sz="4400"/>
              <a:t>26</a:t>
            </a:r>
            <a:endParaRPr sz="4400"/>
          </a:p>
        </p:txBody>
      </p:sp>
      <p:sp>
        <p:nvSpPr>
          <p:cNvPr id="320" name="Google Shape;320;p40"/>
          <p:cNvSpPr txBox="1"/>
          <p:nvPr>
            <p:ph idx="1" type="body"/>
          </p:nvPr>
        </p:nvSpPr>
        <p:spPr>
          <a:xfrm>
            <a:off x="961625" y="1510925"/>
            <a:ext cx="8946600" cy="511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09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40"/>
              <a:buChar char="►"/>
            </a:pPr>
            <a:r>
              <a:rPr lang="en-US" sz="2200"/>
              <a:t>Zoom/Teams Interviews (Avg. of 30-90 minutes each): </a:t>
            </a:r>
            <a:r>
              <a:rPr b="1" lang="en-US" sz="2200"/>
              <a:t>22</a:t>
            </a:r>
            <a:endParaRPr sz="1800"/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909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40"/>
              <a:buChar char="►"/>
            </a:pPr>
            <a:r>
              <a:rPr lang="en-US" sz="2200"/>
              <a:t>E-mail Correspondence: </a:t>
            </a:r>
            <a:r>
              <a:rPr b="1" lang="en-US" sz="2200"/>
              <a:t>3</a:t>
            </a:r>
            <a:endParaRPr b="1" sz="2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3909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40"/>
              <a:buChar char="►"/>
            </a:pPr>
            <a:r>
              <a:rPr lang="en-US" sz="2200"/>
              <a:t>In-Person Interviews: </a:t>
            </a:r>
            <a:r>
              <a:rPr b="1" lang="en-US" sz="2200"/>
              <a:t>1</a:t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Interviewees included: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Jenna Hyde, Victoria Howes, John Hannah, Jerry Hernandez, Thomas Donigan, Kimberly Holder, Derek Hossbach, Trystan Link, Kermitt Francis, Christopher Orpilla, Elizabeth Raley, Joseph Clark, Breann Trager, Robin Newton, Elaine Boothby</a:t>
            </a:r>
            <a:endParaRPr b="1" sz="2200"/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350" y="2288375"/>
            <a:ext cx="4266675" cy="22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Mentors &amp; Their Affiliations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1103300" y="1595725"/>
            <a:ext cx="10514100" cy="457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en-US" sz="2350"/>
              <a:t>Mentors</a:t>
            </a:r>
            <a:r>
              <a:rPr lang="en-US" sz="2350"/>
              <a:t>:</a:t>
            </a:r>
            <a:endParaRPr sz="2350"/>
          </a:p>
          <a:p>
            <a:pPr indent="-3778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50"/>
              <a:buChar char="►"/>
            </a:pPr>
            <a:r>
              <a:rPr lang="en-US" sz="2350"/>
              <a:t>Problem</a:t>
            </a:r>
            <a:r>
              <a:rPr lang="en-US" sz="2350"/>
              <a:t> Sponsor - Victoria L. Howes, Deputy Comptroller</a:t>
            </a:r>
            <a:endParaRPr sz="2350"/>
          </a:p>
          <a:p>
            <a:pPr indent="-3778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Char char="►"/>
            </a:pPr>
            <a:r>
              <a:rPr lang="en-US" sz="2350"/>
              <a:t>Senior Leader - </a:t>
            </a:r>
            <a:r>
              <a:rPr lang="en-US" sz="2350"/>
              <a:t>Jenna M. Hyde, Comptroller</a:t>
            </a:r>
            <a:endParaRPr sz="235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50"/>
              <a:t>Tech POCs: </a:t>
            </a:r>
            <a:endParaRPr sz="2350"/>
          </a:p>
          <a:p>
            <a:pPr indent="-36798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95"/>
              <a:buChar char="►"/>
            </a:pPr>
            <a:r>
              <a:rPr lang="en-US" sz="2195"/>
              <a:t>Capt John Hannah, Flight Commander, Software Development</a:t>
            </a:r>
            <a:endParaRPr sz="2195"/>
          </a:p>
          <a:p>
            <a:pPr indent="-3679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95"/>
              <a:buChar char="►"/>
            </a:pPr>
            <a:r>
              <a:rPr lang="en-US" sz="2195"/>
              <a:t>Christopher Orpilla, Data Officer, Contracted</a:t>
            </a:r>
            <a:endParaRPr sz="219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Few Key Individuals</a:t>
            </a:r>
            <a:endParaRPr/>
          </a:p>
        </p:txBody>
      </p:sp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1104212" y="1784268"/>
            <a:ext cx="8946600" cy="4014300"/>
          </a:xfrm>
          <a:prstGeom prst="rect">
            <a:avLst/>
          </a:prstGeom>
        </p:spPr>
        <p:txBody>
          <a:bodyPr anchorCtr="0" anchor="t" bIns="45700" lIns="91425" spcFirstLastPara="1" rIns="91425" wrap="square" tIns="91425">
            <a:normAutofit fontScale="70000" lnSpcReduction="10000"/>
          </a:bodyPr>
          <a:lstStyle/>
          <a:p>
            <a:pPr indent="-323723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9166"/>
              <a:buChar char="►"/>
            </a:pPr>
            <a:r>
              <a:rPr lang="en-US" sz="2400"/>
              <a:t>Key Beneficiaries</a:t>
            </a:r>
            <a:endParaRPr sz="2400"/>
          </a:p>
          <a:p>
            <a:pPr indent="-32372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9166"/>
              <a:buChar char="►"/>
            </a:pPr>
            <a:r>
              <a:rPr b="1" lang="en-US" sz="2400"/>
              <a:t>Jenna Hyde </a:t>
            </a:r>
            <a:r>
              <a:rPr lang="en-US" sz="2400"/>
              <a:t>- Comptroller / Senior Leader</a:t>
            </a:r>
            <a:endParaRPr sz="2400"/>
          </a:p>
          <a:p>
            <a:pPr indent="-32372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9166"/>
              <a:buChar char="►"/>
            </a:pPr>
            <a:r>
              <a:rPr b="1" lang="en-US" sz="2400"/>
              <a:t>Victoria</a:t>
            </a:r>
            <a:r>
              <a:rPr lang="en-US" sz="2400"/>
              <a:t> </a:t>
            </a:r>
            <a:r>
              <a:rPr b="1" lang="en-US" sz="2400"/>
              <a:t>Howes</a:t>
            </a:r>
            <a:r>
              <a:rPr lang="en-US" sz="2400"/>
              <a:t> - Deputy Comptroller / Problem Sponsor</a:t>
            </a:r>
            <a:endParaRPr sz="2400"/>
          </a:p>
          <a:p>
            <a:pPr indent="-31038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666"/>
              <a:buChar char="►"/>
            </a:pPr>
            <a:r>
              <a:rPr lang="en-US" sz="2400"/>
              <a:t>They wanted a new Dashboard to fit the </a:t>
            </a:r>
            <a:r>
              <a:rPr lang="en-US" sz="2400"/>
              <a:t>specific</a:t>
            </a:r>
            <a:r>
              <a:rPr lang="en-US" sz="2400"/>
              <a:t> needs of each section of the </a:t>
            </a:r>
            <a:r>
              <a:rPr lang="en-US" sz="2230"/>
              <a:t>350 SWW’s FM Team</a:t>
            </a:r>
            <a:endParaRPr sz="2400"/>
          </a:p>
          <a:p>
            <a:pPr indent="-32372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9166"/>
              <a:buChar char="►"/>
            </a:pPr>
            <a:r>
              <a:rPr b="1" lang="en-US" sz="2400"/>
              <a:t>FM Resource Advisors (RAs)</a:t>
            </a:r>
            <a:endParaRPr sz="2400"/>
          </a:p>
          <a:p>
            <a:pPr indent="-310388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3636"/>
              <a:buChar char="►"/>
            </a:pPr>
            <a:r>
              <a:rPr lang="en-US" sz="2200"/>
              <a:t>Struggles with collaboration &amp; annoying data access permissions</a:t>
            </a:r>
            <a:endParaRPr sz="2200"/>
          </a:p>
          <a:p>
            <a:pPr indent="-32372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9166"/>
              <a:buChar char="►"/>
            </a:pPr>
            <a:r>
              <a:rPr b="1" lang="en-US" sz="2400"/>
              <a:t>Christopher</a:t>
            </a:r>
            <a:r>
              <a:rPr b="1" lang="en-US" sz="2400"/>
              <a:t> </a:t>
            </a:r>
            <a:r>
              <a:rPr b="1" lang="en-US" sz="2400"/>
              <a:t>Orpilla</a:t>
            </a:r>
            <a:r>
              <a:rPr lang="en-US" sz="2400"/>
              <a:t> - Tech Expert + Support</a:t>
            </a:r>
            <a:endParaRPr sz="2400"/>
          </a:p>
          <a:p>
            <a:pPr indent="-31038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666"/>
              <a:buChar char="►"/>
            </a:pPr>
            <a:r>
              <a:rPr lang="en-US" sz="2400"/>
              <a:t>Has been a great resource for information on the systems that the SWW uses </a:t>
            </a:r>
            <a:endParaRPr sz="2400"/>
          </a:p>
          <a:p>
            <a:pPr indent="-31038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666"/>
              <a:buChar char="►"/>
            </a:pPr>
            <a:r>
              <a:rPr lang="en-US" sz="2400"/>
              <a:t>Showed us how/where available data &amp; systems could be used in our solution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632761" y="28476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Universal Market &amp; Business Features</a:t>
            </a:r>
            <a:endParaRPr/>
          </a:p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423475" y="1965375"/>
            <a:ext cx="10970400" cy="444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708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8"/>
              <a:buChar char="►"/>
            </a:pPr>
            <a:r>
              <a:rPr lang="en-US" sz="2000"/>
              <a:t>A </a:t>
            </a:r>
            <a:r>
              <a:rPr lang="en-US" sz="2000"/>
              <a:t>comprehensive</a:t>
            </a:r>
            <a:r>
              <a:rPr lang="en-US" sz="2000"/>
              <a:t> dashboard can help financial teams to </a:t>
            </a:r>
            <a:r>
              <a:rPr lang="en-US" sz="2000"/>
              <a:t>identify</a:t>
            </a:r>
            <a:r>
              <a:rPr lang="en-US" sz="2000"/>
              <a:t> funding gaps, prioritize investments and make data-driven decisions</a:t>
            </a:r>
            <a:endParaRPr sz="2000"/>
          </a:p>
          <a:p>
            <a:pPr indent="-33070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8"/>
              <a:buChar char="►"/>
            </a:pPr>
            <a:r>
              <a:rPr lang="en-US" sz="2000"/>
              <a:t>A couple of ways it can help </a:t>
            </a:r>
            <a:r>
              <a:rPr b="1" lang="en-US" sz="2000"/>
              <a:t>save time and resources</a:t>
            </a:r>
            <a:r>
              <a:rPr lang="en-US" sz="2000"/>
              <a:t>:</a:t>
            </a:r>
            <a:endParaRPr sz="2000"/>
          </a:p>
          <a:p>
            <a:pPr indent="-330708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8"/>
              <a:buChar char="►"/>
            </a:pPr>
            <a:r>
              <a:rPr b="1" lang="en-US" sz="1860"/>
              <a:t>Real-time collaboration</a:t>
            </a:r>
            <a:r>
              <a:rPr lang="en-US" sz="1860"/>
              <a:t>, quickly identify the spending </a:t>
            </a:r>
            <a:br>
              <a:rPr lang="en-US" sz="1860"/>
            </a:br>
            <a:r>
              <a:rPr lang="en-US" sz="1860"/>
              <a:t>trends, inconsistencies, etc. </a:t>
            </a:r>
            <a:endParaRPr sz="1860"/>
          </a:p>
          <a:p>
            <a:pPr indent="-330708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8"/>
              <a:buChar char="►"/>
            </a:pPr>
            <a:r>
              <a:rPr b="1" lang="en-US" sz="1860"/>
              <a:t>User-based access controls - </a:t>
            </a:r>
            <a:r>
              <a:rPr lang="en-US" sz="1860"/>
              <a:t>initial permissions, no need to </a:t>
            </a:r>
            <a:br>
              <a:rPr lang="en-US" sz="1860"/>
            </a:br>
            <a:r>
              <a:rPr lang="en-US" sz="1860"/>
              <a:t>give/receive permissions every time</a:t>
            </a:r>
            <a:endParaRPr b="1" sz="1860"/>
          </a:p>
          <a:p>
            <a:pPr indent="-330708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8"/>
              <a:buChar char="►"/>
            </a:pPr>
            <a:r>
              <a:rPr b="1" lang="en-US" sz="1860"/>
              <a:t>Automating manual tasks</a:t>
            </a:r>
            <a:r>
              <a:rPr lang="en-US" sz="1860"/>
              <a:t>, e.g. data entry or report generation </a:t>
            </a:r>
            <a:br>
              <a:rPr lang="en-US" sz="1860"/>
            </a:br>
            <a:endParaRPr sz="1860"/>
          </a:p>
        </p:txBody>
      </p:sp>
      <p:pic>
        <p:nvPicPr>
          <p:cNvPr descr="Graphic cartoon character financial management Vector Image" id="343" name="Google Shape;343;p43"/>
          <p:cNvPicPr preferRelativeResize="0"/>
          <p:nvPr/>
        </p:nvPicPr>
        <p:blipFill rotWithShape="1">
          <a:blip r:embed="rId3">
            <a:alphaModFix/>
          </a:blip>
          <a:srcRect b="9730" l="0" r="0" t="0"/>
          <a:stretch/>
        </p:blipFill>
        <p:spPr>
          <a:xfrm>
            <a:off x="8376250" y="2612262"/>
            <a:ext cx="3578451" cy="25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Trajectory</a:t>
            </a:r>
            <a:endParaRPr/>
          </a:p>
        </p:txBody>
      </p:sp>
      <p:sp>
        <p:nvSpPr>
          <p:cNvPr id="350" name="Google Shape;350;p44"/>
          <p:cNvSpPr txBox="1"/>
          <p:nvPr>
            <p:ph idx="1" type="body"/>
          </p:nvPr>
        </p:nvSpPr>
        <p:spPr>
          <a:xfrm>
            <a:off x="646100" y="1460275"/>
            <a:ext cx="9113100" cy="51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Enthusiasm</a:t>
            </a:r>
            <a:r>
              <a:rPr lang="en-US"/>
              <a:t>: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Improving the 350 SWW FM office’s planning, budgeting, and execution processes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Frustration</a:t>
            </a:r>
            <a:r>
              <a:rPr lang="en-US"/>
              <a:t>: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Late swap to new Problem (Data-&gt;Cash)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Multiple pivots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Scheduling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Finding Our Pace</a:t>
            </a:r>
            <a:r>
              <a:rPr lang="en-US"/>
              <a:t>: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Learned more about DoD practices/behavior</a:t>
            </a:r>
            <a:endParaRPr/>
          </a:p>
          <a:p>
            <a:pPr indent="-3200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Gained experience with various </a:t>
            </a:r>
            <a:r>
              <a:rPr lang="en-US"/>
              <a:t>Microsoft</a:t>
            </a:r>
            <a:r>
              <a:rPr lang="en-US"/>
              <a:t> tools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Settling In</a:t>
            </a:r>
            <a:r>
              <a:rPr lang="en-US"/>
              <a:t>: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Eventually settled on a hybrid solution pulled from our initial ideas: 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Incorporate feedback and insight from different stakeholders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Leverage the practicality of Microsoft Tools</a:t>
            </a:r>
            <a:endParaRPr/>
          </a:p>
        </p:txBody>
      </p:sp>
      <p:pic>
        <p:nvPicPr>
          <p:cNvPr descr="Premium Photo | Startup and new project concept with red rocket flying up  with dotted trajectory above rede growth graph on light background 3d  rendering" id="351" name="Google Shape;3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350" y="2522857"/>
            <a:ext cx="3899899" cy="260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Feedback</a:t>
            </a:r>
            <a:r>
              <a:rPr lang="en-US"/>
              <a:t> 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58" name="Google Shape;358;p45"/>
          <p:cNvSpPr txBox="1"/>
          <p:nvPr>
            <p:ph idx="1" type="body"/>
          </p:nvPr>
        </p:nvSpPr>
        <p:spPr>
          <a:xfrm>
            <a:off x="960875" y="4587125"/>
            <a:ext cx="5590200" cy="39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“Using that tool, not reinventing the wheel, but creating our own from that” - </a:t>
            </a:r>
            <a:r>
              <a:rPr b="1" lang="en-US" sz="2500"/>
              <a:t>Jenna Hyde </a:t>
            </a:r>
            <a:r>
              <a:rPr lang="en-US" sz="2500"/>
              <a:t>3/15</a:t>
            </a:r>
            <a:endParaRPr sz="2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6641975" y="4280000"/>
            <a:ext cx="4615200" cy="39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“I don’t want you guys to get caught in between a sales pitch and people going against each other”   - </a:t>
            </a:r>
            <a:r>
              <a:rPr b="1" lang="en-US" sz="2500"/>
              <a:t>Jenna Hyde</a:t>
            </a:r>
            <a:r>
              <a:rPr lang="en-US" sz="2500"/>
              <a:t> 3/15 </a:t>
            </a:r>
            <a:endParaRPr sz="2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60" name="Google Shape;360;p45"/>
          <p:cNvSpPr txBox="1"/>
          <p:nvPr>
            <p:ph idx="1" type="body"/>
          </p:nvPr>
        </p:nvSpPr>
        <p:spPr>
          <a:xfrm>
            <a:off x="960875" y="1450800"/>
            <a:ext cx="5201100" cy="39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“We don’t want a dashboard, we are requesting a [working, business management] tool… being able to link the PowerBI dashboard to our tool is important” - </a:t>
            </a:r>
            <a:r>
              <a:rPr b="1" lang="en-US" sz="2500"/>
              <a:t>Victoria Howes</a:t>
            </a:r>
            <a:r>
              <a:rPr lang="en-US" sz="2500"/>
              <a:t>, 3/22</a:t>
            </a:r>
            <a:endParaRPr sz="2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6641975" y="1450800"/>
            <a:ext cx="4944900" cy="395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“I think you are absolutely right with that ‘cause at the end of the day, it’s about the user. It’s about what we can do to help the end user” - </a:t>
            </a:r>
            <a:r>
              <a:rPr b="1" lang="en-US" sz="2500"/>
              <a:t>Kermitt Francis</a:t>
            </a:r>
            <a:r>
              <a:rPr lang="en-US" sz="2500"/>
              <a:t>, 3/13 </a:t>
            </a:r>
            <a:endParaRPr sz="2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